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96" autoAdjust="0"/>
    <p:restoredTop sz="94694" autoAdjust="0"/>
  </p:normalViewPr>
  <p:slideViewPr>
    <p:cSldViewPr>
      <p:cViewPr>
        <p:scale>
          <a:sx n="41" d="100"/>
          <a:sy n="41" d="100"/>
        </p:scale>
        <p:origin x="888" y="13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04.06.2024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‹Nr.›</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Thorsten Attendorn möchte wissen, was mit der christlichen Generation Z in Deutschland los ist, besonders mit ihrem Glauben? Wie tickt sie wirklich, die christliche Gen Z in Deutschland?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Das Wichtigste an ihrem Glauben ist für die Teilnehmerinnen und Teilnehmer, ehrlich zu sein (64%). Vor die Wahl gestellt, geben die Befragten der Ehrlichkeit also deutlich den Vorrang gegenüber der Korrektheit und Informiertheit (je rd. 15%) sowie der Offenheit und Neugier (je 5%).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Bei der Frage »Wie würdest du deinen Glauben beschreiben?« waren um die 30 Begriffe vorgegeben, aus denen man zehn auswählen konnte. Top 1 ist wachsend mit 80% die das ausgewählt haben. Wenn man sagt, mein Glaube wächst, das ist positiv, das ist dynamisch, da gibt es Veränderung, da geht es vorwärts.</a:t>
            </a:r>
          </a:p>
          <a:p>
            <a:r>
              <a:rPr lang="en-US"/>
              <a:t>Auffällig ist auch ein überdurchschnittlich hoher Einzelwert für »schwach« (mit rd. 20% mehr als doppelt so hoch wie bei den nominellen Christen der Offenen Generation). Was meint man damit, wenn man seinen Glauben als »schwach« bezeichnet?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Wir haben hier eine sehr bibelaffine Kohorte, extrem intensiv in der Bibelnutzung. Fast alle, also über 80%, benutzen sie mindestens mehrmals pro Woche.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Zum Thema Bibel lesen gab es eine interessante Frage: »Welche Empfindungen löst die Bibel bei Dir aus?« Über 80% fühlen sich beim Bibellesen geliebt. Fast allen macht das Bibellesen Freude.</a:t>
            </a:r>
          </a:p>
          <a:p>
            <a:r>
              <a:rPr lang="en-US"/>
              <a:t>Auffällig häufig berichten die Befragten, dass die Bibel Schuldgefühle (57%) und Verwirrung (46%) auslöst; die Zahlen sind nicht nur absolut, sondern auch relativ hoch: Alle Vergleichsgruppen bleiben hier durchweg im unteren einstelligen Bereich.</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Eine weitere Fragen zum Bibellesen war »Was für Probleme hast du beim Bibellesen?« oder »Was trifft auf dein Bibellesen zu?« Und dann konnten die Befragten verschiedene Probleme auswählen. </a:t>
            </a:r>
          </a:p>
          <a:p>
            <a:r>
              <a:rPr lang="en-US"/>
              <a:t>An erster Stelle der Problemliste rangiert, dass sie nicht alles verstehen (64%). Nicht nur Einzelfälle sind diejenigen, die nicht wissen, wo sie anfangen und wie sie das Gelesene anwenden sollen (jeweils rd. 20%). Weitere häufig genannte Probleme sind vor allem – wenig überraschend – Ablenkung (51%) und zu wenig Zeit (34%).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Was denken die Befragten über Jesus? Hier sehen wir eine hohe Zustimmung zu den wesentlichen biblischen Aussagen über Jesus: Dass Jesus eine wirkliche Person war, Gott in menschlicher Form, dass er gekreuzigt wurde, auferstand und wiederkommen. Ebenso überzeugt sind die Befragten, dass er eine persönliche Beziehung zu Menschen haben will, dass er heute in der Welt aktiv ist und dass man mit ihm kommunizieren kann. Einen religiösen Führer sehen hingegen nur 54% in ihm; dass er Wunder wirkte, meinen 91% und dass er für Gerechtigkeit eintrat, 82%. Bei der Auswahl, ob ihnen wichtiger ist, dass Jesu Lehre wahr und vertrauenswürdig ist oder dass sie Gutes in der Welt bewirkt, entscheiden sich über 80% für Ersteres. Das bestätigt im Grunde das Bild, dass diese Gruppe sehr bibelaffin ist. Sie sind in der Bibel zu Hause, sie kennen sich da gut aus.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Hier wurde die Frage gestellt: »Möchtest du einen Weg der Nachfolge finden, der sich mit der breiteren Kultur, in der du lebst, verbindet und nicht getrennt davon ist?« Anders formuliert bedeutet das, möchtest du abgesondert sein oder Teil der Kultur sein, in der du lebst? Und wenn ihr seht, wie das Antwortspektrum ist, dann sehen wir, der weitaus größte Teil möchte lieber mit der Kultur verbunden als getrennt davon zu sein.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Die nächste Frage ist: »Würdest du das heutige Christentum als losgelöst von der Realität beschreiben?« 47% verneinen den Realitätsverlust, davon 17% »absolut«. Auf der anderen Seite der Skala sehen 10% einen Realitätsverlust »definitiv«, 43% »etwas«.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Dritter Punkt zu diesem Thema: Wie fühlst du dich dabei, wenn du von deinem Glauben sprichst? </a:t>
            </a:r>
          </a:p>
          <a:p>
            <a:r>
              <a:rPr lang="en-US"/>
              <a:t>Die Umfrage unter der christlichen Gen Z in Deutschland ergab, dass sich etwa ein Viertel der Befragten »sehr« wohl damit fühlt, ihren Glauben mit anderen Menschen zu teilen. Weitere 50% »etwas«.</a:t>
            </a:r>
          </a:p>
          <a:p>
            <a:r>
              <a:rPr lang="en-US"/>
              <a:t> </a:t>
            </a:r>
          </a:p>
          <a:p>
            <a:r>
              <a:rPr lang="en-US"/>
              <a:t>Sehr interessante Barna-Forschung auf der großen Skala, die gesagt hat, die allermeisten führen eigentlich tatsächlich auch mindestens einmal im Jahr war da die Angabe Gespräche über den Glauben. Und das tun sie mit Leuten, die sie schon kennen, und sie fühlen sich gut dabei. Die allermeisten haben gute Empfindungen dabei. Das heißt, man kann sagen, es gehört irgendwie schon in diese Generation, dass man darüber spricht. Hier jetzt aber haben doch einige auch nicht so ein Wohlgefühl dabei. Kann man jetzt auch wieder hinterfragen, geht um bestimmte Situationen. Man kann die Frage stellen aus diesem Frageteil: Was kann die denn stärken jetzt im Umgang mit der Kultur? Wie gesagt, einerseits mehr jetzt die kognitive Ebene, das Apologetische. Andererseits glaube ich, dass da aber auch, vielleicht sogar wichtiger, ist wieder gelebte Beziehung zu Jesus in den Mittelpunkt stellen. Im Glauben gefestigt zu sein und zwar auch emotional gefestigt zu sein, seelisch gefestigt zu sein, würde, glaube ich, da auch helfen.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Diese Werte fallen gegenüber den US practicing Christians deutlich ab (74%/26%).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Deshalb nahm er am Barna Church CoLab »Discipling Gen Z« teil und hat eine Befragung von fast 1000 jungen Christinnen und Christen der Gen Z in Deutschland durchgeführt. </a:t>
            </a:r>
          </a:p>
          <a:p>
            <a:endParaRPr lang="en-US"/>
          </a:p>
          <a:p>
            <a:r>
              <a:rPr lang="en-US"/>
              <a:t>Barna ist ein Meinungsforschungsinstitut aus den USA, die insbesondere im christlichen Bereich unterwegs sind und schon lange sehr interessante Studien machen. </a:t>
            </a:r>
          </a:p>
          <a:p>
            <a:endParaRPr lang="en-US"/>
          </a:p>
          <a:p>
            <a:r>
              <a:rPr lang="en-US"/>
              <a:t>Die Ergebnisse der Befragung „Christliche Gen Z Deutschland“ von Thorsten Attendorn wurden mit anderen Studienergebnissen von Barna verglichen, unter anderem mit den Ergebnissen der Studie „Open Generation“, die von Barna in den Jahren 2021-2022 mit mehr als 25.000 Personen im Alter von 13 bis 17 Jahren in 26 Ländern durchgeführt wurde. Open Gen Global bezieht sich auf die Ergebnisse aller Länder insgesamt und Open Gen D ist das Segment, was aus Deutschland geantwortet hat.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Zum Thema Gerechtigkeit gab es zwei Fragen: </a:t>
            </a:r>
          </a:p>
          <a:p>
            <a:r>
              <a:rPr lang="en-US"/>
              <a:t>1. »Wie motiviert bist du, etwas gegen die Ungerechtigkeit in der Gesellschaft zu tun?« </a:t>
            </a:r>
          </a:p>
          <a:p>
            <a:r>
              <a:rPr lang="en-US"/>
              <a:t>2. »Welche Rolle, wenn überhaupt, sollten die Folgenden [Auswahl aus 13 Institutionen und Personengruppen] dabei spielen, Ungerechtigkeit zu adressieren?«</a:t>
            </a:r>
          </a:p>
          <a:p>
            <a:endParaRPr lang="en-US"/>
          </a:p>
          <a:p>
            <a:r>
              <a:rPr lang="en-US"/>
              <a:t>Aus den Ergebnissen sehen wir, dass die Befragten im Vergleich zur OpenGen D und US practicing Christians wenig Motivation haben, etwas gegen Ungerechtigkeit in der Gesellschaft zu tun. Anstelle der persönlichen Verantwortung wird hier die Verantwortung eher der Kirche zugeschrieben.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Wer wurde befragt?</a:t>
            </a:r>
          </a:p>
          <a:p>
            <a:endParaRPr lang="en-US"/>
          </a:p>
          <a:p>
            <a:r>
              <a:rPr lang="en-US"/>
              <a:t>Fast 1000 Teilnehmer, 60% davon weiblich, 40% männlich.</a:t>
            </a:r>
          </a:p>
          <a:p>
            <a:endParaRPr lang="en-US"/>
          </a:p>
          <a:p>
            <a:r>
              <a:rPr lang="en-US"/>
              <a:t>Die Umfrage wurde an Jugendgruppen und Verteiler geschickt, die schätzungsweise 15- bis ca 25 Jahre alt sind, aber es gab keine vorgegebene Altersabfrage. Der Schulabschluss hilft bei der Orientierung. </a:t>
            </a:r>
          </a:p>
          <a:p>
            <a:r>
              <a:rPr lang="en-US"/>
              <a:t>Die Glaubenszugehörigkeit der Befragten ist sehr deutlich christlich (sonstige oder protestantisch). Sehr wenige Katholiken, ein paar Agnostiker oder ohne Glauben. </a:t>
            </a:r>
          </a:p>
          <a:p>
            <a:endParaRPr lang="en-US"/>
          </a:p>
          <a:p>
            <a:r>
              <a:rPr lang="en-US"/>
              <a:t>Wir schauen uns jetzt ein paar Ergebnisse (nicht alle) aus der Studie zu sechs Themenfeldern an:</a:t>
            </a:r>
          </a:p>
          <a:p>
            <a:r>
              <a:rPr lang="en-US"/>
              <a:t>1. Gesundheit</a:t>
            </a:r>
          </a:p>
          <a:p>
            <a:r>
              <a:rPr lang="en-US"/>
              <a:t>2. Glaube</a:t>
            </a:r>
          </a:p>
          <a:p>
            <a:r>
              <a:rPr lang="en-US"/>
              <a:t>3. Bibel</a:t>
            </a:r>
          </a:p>
          <a:p>
            <a:r>
              <a:rPr lang="en-US"/>
              <a:t>4. Jesus</a:t>
            </a:r>
          </a:p>
          <a:p>
            <a:r>
              <a:rPr lang="en-US"/>
              <a:t>5. Kultur &amp; Evangelium</a:t>
            </a:r>
          </a:p>
          <a:p>
            <a:r>
              <a:rPr lang="en-US"/>
              <a:t>6. Gerechtigkeit &amp; Impact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Die Befragten Jugendlichen in Deutschland sind entschiedene Christen. Persönliche Entscheidung für Jesus haben über 80% getroffen. Sie besuchen mindestens wöchentlich die Gemeinde, lesen mehrmals wöchentlich in der Bibel und ihr Glaube ist ihnen wichtiger geworden gegenüber der Zeit, als sie jünger waren. Behaltet das im Hinterkopf, wenn wir uns jetzt gleich weitere Statistiken und Ergebnisse einzelner Themengebiete anschauen.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Wie geht’s denen? Bei diesen Antworten handelt es sich um eine Selbsteinschätzung der Befragten. Mental Health ist auf jedenfall ein Thema. 45% sagen, ich habe mit Ängsten zu kämpfen. Über 20% sagen, ich bin depressiv.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Hier wurde gefragt: </a:t>
            </a:r>
          </a:p>
          <a:p>
            <a:r>
              <a:rPr lang="en-US"/>
              <a:t>Wie oft hast du das Gefühl, dass jemand an dich glaubt?</a:t>
            </a:r>
          </a:p>
          <a:p>
            <a:r>
              <a:rPr lang="en-US"/>
              <a:t>Wie oft fühlst du dich sicher darin, wer du bist?</a:t>
            </a:r>
          </a:p>
          <a:p>
            <a:r>
              <a:rPr lang="en-US"/>
              <a:t>Wie oft verspürst du den Drang, perfekt sein zu müssen?</a:t>
            </a:r>
          </a:p>
          <a:p>
            <a:r>
              <a:rPr lang="en-US"/>
              <a:t> </a:t>
            </a:r>
          </a:p>
          <a:p>
            <a:r>
              <a:rPr lang="en-US"/>
              <a:t>Die Zahlen zeigen, dass die christliche Gen Z Deutschland im Vergleich zu den Gruppen der Open Gen schon recht anders empfindet. Sie haben deutlich weniger das Gefühl, dass jemand an sie glaubt und fühlen sich wenige ihrer selbst sicher, während sie einen großen Druck verspüren, perfekt sein zu müssen.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Thorsten Attendorn hat neben den von Barna vorgegebenen Fragen auch einige Fragen selbst formuliert und die Jugendlichen zu ihren Glaubenssätzen befragt. </a:t>
            </a:r>
          </a:p>
          <a:p>
            <a:endParaRPr lang="en-US"/>
          </a:p>
          <a:p>
            <a:r>
              <a:rPr lang="en-US"/>
              <a:t>Die oberen beiden sind super positiv. Gleichzeitig sieht sich nur die Hälfte als liebenswert. Ein Viertel sieht sich als Versager, ein Sechstel als Außenseiter. Ein Drittel hat Angst zu sündigen. 35% sagen, ich kann meine eigenen Entscheidungen treffen. </a:t>
            </a:r>
          </a:p>
          <a:p>
            <a:r>
              <a:rPr lang="en-US"/>
              <a:t>Lasst die Zahlen mal etwas auf euch wirken.</a:t>
            </a:r>
          </a:p>
          <a:p>
            <a:endParaRPr lang="en-US"/>
          </a:p>
          <a:p>
            <a:r>
              <a:rPr lang="en-US"/>
              <a:t>Wer oder was macht uns liebenswert oder nicht liebenswert?</a:t>
            </a:r>
          </a:p>
          <a:p>
            <a:r>
              <a:rPr lang="en-US"/>
              <a:t>Wenn mir Gottes Vergebung zugesprochen wird, wieviel Angst muss ich da vor Sünde haben?</a:t>
            </a:r>
          </a:p>
          <a:p>
            <a:endParaRPr lang="en-US"/>
          </a:p>
          <a:p>
            <a:r>
              <a:rPr lang="en-US"/>
              <a:t>Diesen Fragen werden wir später noch konkreter nachgehen.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Wie sieht es mit den Beziehungen aus?</a:t>
            </a:r>
          </a:p>
          <a:p>
            <a:endParaRPr lang="en-US"/>
          </a:p>
          <a:p>
            <a:r>
              <a:rPr lang="en-US"/>
              <a:t>Auf die Frage, fühlst du dich von deinen Eltern verstanden, sagen nur so 13, 14% ja. Damit beschäftigen wir uns heute noch etwas mehr. Demgegenüber sind 40% happy mit ihren Freunden. Ca. 50% haben Ermutiger in ihrem Leben und 80% haben eine Vertrauensperson.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Wie ist das Verhältnis zur Gemeinde? Hier ist nur ein Teil der Fragen abgebildet, es gab aber noch mehr. Für uns sind diese Fragen aber besonders relevant: </a:t>
            </a:r>
          </a:p>
          <a:p>
            <a:r>
              <a:rPr lang="en-US"/>
              <a:t>Ist die Gemeinde ein Ort, wo du offen über Glauben und Zweifel reden kannst? Für einen Großteil trifft das zu, während fast ein Drittel sagt, eher nicht oder gar nicht. Demgegenüber verneinen viele, dass die Kirche ihre Fragen beantwortet.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6/4/24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6/4/24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6/4/24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6/4/24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6/4/24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6/4/24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6/4/24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‹Nr.›</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0" name="Grafik 9" descr="Ein Bild, das Text, Kleidung, Menschliches Gesicht, Mann enthält.&#10;&#10;Automatisch generierte Beschreibung">
            <a:extLst>
              <a:ext uri="{FF2B5EF4-FFF2-40B4-BE49-F238E27FC236}">
                <a16:creationId xmlns:a16="http://schemas.microsoft.com/office/drawing/2014/main" id="{1D1BD94C-C50E-4BB7-854F-BCDFDEE86829}"/>
              </a:ext>
            </a:extLst>
          </p:cNvPr>
          <p:cNvPicPr>
            <a:picLocks noChangeAspect="1"/>
          </p:cNvPicPr>
          <p:nvPr/>
        </p:nvPicPr>
        <p:blipFill rotWithShape="1">
          <a:blip r:embed="rId3">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Grafik 6" descr="Ein Bild, das Text, Screenshot, Schrift, Design enthält.&#10;&#10;Automatisch generierte Beschreibung">
            <a:extLst>
              <a:ext uri="{FF2B5EF4-FFF2-40B4-BE49-F238E27FC236}">
                <a16:creationId xmlns:a16="http://schemas.microsoft.com/office/drawing/2014/main" id="{AD98E208-C2B5-8592-C967-A9EADD0CA58A}"/>
              </a:ext>
            </a:extLst>
          </p:cNvPr>
          <p:cNvPicPr>
            <a:picLocks noChangeAspect="1"/>
          </p:cNvPicPr>
          <p:nvPr/>
        </p:nvPicPr>
        <p:blipFill rotWithShape="1">
          <a:blip r:embed="rId3">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Grafik 5" descr="Ein Bild, das Text, Screenshot, Schrift, Diagramm enthält.&#10;&#10;Automatisch generierte Beschreibung">
            <a:extLst>
              <a:ext uri="{FF2B5EF4-FFF2-40B4-BE49-F238E27FC236}">
                <a16:creationId xmlns:a16="http://schemas.microsoft.com/office/drawing/2014/main" id="{FA1205B3-9EA6-E796-F2B7-E8E9AABE9835}"/>
              </a:ext>
            </a:extLst>
          </p:cNvPr>
          <p:cNvPicPr>
            <a:picLocks noChangeAspect="1"/>
          </p:cNvPicPr>
          <p:nvPr/>
        </p:nvPicPr>
        <p:blipFill rotWithShape="1">
          <a:blip r:embed="rId3">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2" name="Grafik 11" descr="Ein Bild, das Text, Grafikdesign, Screenshot, Grafiken enthält.&#10;&#10;Automatisch generierte Beschreibung">
            <a:extLst>
              <a:ext uri="{FF2B5EF4-FFF2-40B4-BE49-F238E27FC236}">
                <a16:creationId xmlns:a16="http://schemas.microsoft.com/office/drawing/2014/main" id="{74AF4189-8961-F474-E372-57C537E70D50}"/>
              </a:ext>
            </a:extLst>
          </p:cNvPr>
          <p:cNvPicPr>
            <a:picLocks noChangeAspect="1"/>
          </p:cNvPicPr>
          <p:nvPr/>
        </p:nvPicPr>
        <p:blipFill rotWithShape="1">
          <a:blip r:embed="rId2">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Grafik 5" descr="Ein Bild, das Text, Screenshot, Schrift, Diagramm enthält.&#10;&#10;Automatisch generierte Beschreibung">
            <a:extLst>
              <a:ext uri="{FF2B5EF4-FFF2-40B4-BE49-F238E27FC236}">
                <a16:creationId xmlns:a16="http://schemas.microsoft.com/office/drawing/2014/main" id="{D5734E34-FDFF-A9A9-BC60-7D928AF2526E}"/>
              </a:ext>
            </a:extLst>
          </p:cNvPr>
          <p:cNvPicPr>
            <a:picLocks noChangeAspect="1"/>
          </p:cNvPicPr>
          <p:nvPr/>
        </p:nvPicPr>
        <p:blipFill rotWithShape="1">
          <a:blip r:embed="rId3">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Grafik 5" descr="Ein Bild, das Text, Screenshot, Schrift, Reihe enthält.&#10;&#10;Automatisch generierte Beschreibung">
            <a:extLst>
              <a:ext uri="{FF2B5EF4-FFF2-40B4-BE49-F238E27FC236}">
                <a16:creationId xmlns:a16="http://schemas.microsoft.com/office/drawing/2014/main" id="{B0BD8FB4-C50D-7B19-D7DE-98E3183E84D7}"/>
              </a:ext>
            </a:extLst>
          </p:cNvPr>
          <p:cNvPicPr>
            <a:picLocks noChangeAspect="1"/>
          </p:cNvPicPr>
          <p:nvPr/>
        </p:nvPicPr>
        <p:blipFill rotWithShape="1">
          <a:blip r:embed="rId3">
            <a:extLst>
              <a:ext uri="{28A0092B-C50C-407E-A947-70E740481C1C}">
                <a14:useLocalDpi xmlns:a14="http://schemas.microsoft.com/office/drawing/2010/main" val="0"/>
              </a:ext>
            </a:extLst>
          </a:blip>
          <a:srcRect b="19"/>
          <a:stretch/>
        </p:blipFill>
        <p:spPr>
          <a:xfrm>
            <a:off x="20" y="1923"/>
            <a:ext cx="18287980" cy="10285077"/>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2" name="Grafik 11" descr="Ein Bild, das Text, Grafikdesign, Screenshot, Grafiken enthält.&#10;&#10;Automatisch generierte Beschreibung">
            <a:extLst>
              <a:ext uri="{FF2B5EF4-FFF2-40B4-BE49-F238E27FC236}">
                <a16:creationId xmlns:a16="http://schemas.microsoft.com/office/drawing/2014/main" id="{F53D163F-1883-0965-D13D-99DA1C9AF24E}"/>
              </a:ext>
            </a:extLst>
          </p:cNvPr>
          <p:cNvPicPr>
            <a:picLocks noChangeAspect="1"/>
          </p:cNvPicPr>
          <p:nvPr/>
        </p:nvPicPr>
        <p:blipFill rotWithShape="1">
          <a:blip r:embed="rId2">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Grafik 5" descr="Ein Bild, das Text, Screenshot, Schrift, Grafikdesign enthält.&#10;&#10;Automatisch generierte Beschreibung">
            <a:extLst>
              <a:ext uri="{FF2B5EF4-FFF2-40B4-BE49-F238E27FC236}">
                <a16:creationId xmlns:a16="http://schemas.microsoft.com/office/drawing/2014/main" id="{9CB0A160-90F0-EBB6-F396-877696FAFCE7}"/>
              </a:ext>
            </a:extLst>
          </p:cNvPr>
          <p:cNvPicPr>
            <a:picLocks noChangeAspect="1"/>
          </p:cNvPicPr>
          <p:nvPr/>
        </p:nvPicPr>
        <p:blipFill rotWithShape="1">
          <a:blip r:embed="rId3">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Grafik 6" descr="Ein Bild, das Text, Screenshot, Schrift, Diagramm enthält.&#10;&#10;Automatisch generierte Beschreibung">
            <a:extLst>
              <a:ext uri="{FF2B5EF4-FFF2-40B4-BE49-F238E27FC236}">
                <a16:creationId xmlns:a16="http://schemas.microsoft.com/office/drawing/2014/main" id="{1F23E023-5477-08F9-BCC0-86665E72D7A1}"/>
              </a:ext>
            </a:extLst>
          </p:cNvPr>
          <p:cNvPicPr>
            <a:picLocks noChangeAspect="1"/>
          </p:cNvPicPr>
          <p:nvPr/>
        </p:nvPicPr>
        <p:blipFill rotWithShape="1">
          <a:blip r:embed="rId3">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Grafik 5" descr="Ein Bild, das Text, Screenshot, Schrift, Reihe enthält.&#10;&#10;Automatisch generierte Beschreibung">
            <a:extLst>
              <a:ext uri="{FF2B5EF4-FFF2-40B4-BE49-F238E27FC236}">
                <a16:creationId xmlns:a16="http://schemas.microsoft.com/office/drawing/2014/main" id="{AB040855-A902-9A9E-5F55-0CE25FE07D4E}"/>
              </a:ext>
            </a:extLst>
          </p:cNvPr>
          <p:cNvPicPr>
            <a:picLocks noChangeAspect="1"/>
          </p:cNvPicPr>
          <p:nvPr/>
        </p:nvPicPr>
        <p:blipFill rotWithShape="1">
          <a:blip r:embed="rId3">
            <a:extLst>
              <a:ext uri="{28A0092B-C50C-407E-A947-70E740481C1C}">
                <a14:useLocalDpi xmlns:a14="http://schemas.microsoft.com/office/drawing/2010/main" val="0"/>
              </a:ext>
            </a:extLst>
          </a:blip>
          <a:srcRect b="19"/>
          <a:stretch/>
        </p:blipFill>
        <p:spPr>
          <a:xfrm>
            <a:off x="20" y="1923"/>
            <a:ext cx="18287980" cy="10285077"/>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2" name="Grafik 11" descr="Ein Bild, das Text, Screenshot, Grafikdesign, Grafiken enthält.&#10;&#10;Automatisch generierte Beschreibung">
            <a:extLst>
              <a:ext uri="{FF2B5EF4-FFF2-40B4-BE49-F238E27FC236}">
                <a16:creationId xmlns:a16="http://schemas.microsoft.com/office/drawing/2014/main" id="{F44861F8-347E-C7C9-FDA0-DBDE76C80EA9}"/>
              </a:ext>
            </a:extLst>
          </p:cNvPr>
          <p:cNvPicPr>
            <a:picLocks noChangeAspect="1"/>
          </p:cNvPicPr>
          <p:nvPr/>
        </p:nvPicPr>
        <p:blipFill rotWithShape="1">
          <a:blip r:embed="rId2">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9" name="Grafik 8" descr="Ein Bild, das Grafikdesign, Grafiken, Screenshot, Design enthält.&#10;&#10;Automatisch generierte Beschreibung">
            <a:extLst>
              <a:ext uri="{FF2B5EF4-FFF2-40B4-BE49-F238E27FC236}">
                <a16:creationId xmlns:a16="http://schemas.microsoft.com/office/drawing/2014/main" id="{EF811164-5F8A-6966-CFEF-5978B71BB662}"/>
              </a:ext>
            </a:extLst>
          </p:cNvPr>
          <p:cNvPicPr>
            <a:picLocks noChangeAspect="1"/>
          </p:cNvPicPr>
          <p:nvPr/>
        </p:nvPicPr>
        <p:blipFill rotWithShape="1">
          <a:blip r:embed="rId3">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 name="Grafik 7" descr="Ein Bild, das Text, Screenshot, Diagramm, Reihe enthält.&#10;&#10;Automatisch generierte Beschreibung">
            <a:extLst>
              <a:ext uri="{FF2B5EF4-FFF2-40B4-BE49-F238E27FC236}">
                <a16:creationId xmlns:a16="http://schemas.microsoft.com/office/drawing/2014/main" id="{3884DAC9-8FE2-BC7C-D56B-B922346D1292}"/>
              </a:ext>
            </a:extLst>
          </p:cNvPr>
          <p:cNvPicPr>
            <a:picLocks noChangeAspect="1"/>
          </p:cNvPicPr>
          <p:nvPr/>
        </p:nvPicPr>
        <p:blipFill rotWithShape="1">
          <a:blip r:embed="rId3">
            <a:extLst>
              <a:ext uri="{28A0092B-C50C-407E-A947-70E740481C1C}">
                <a14:useLocalDpi xmlns:a14="http://schemas.microsoft.com/office/drawing/2010/main" val="0"/>
              </a:ext>
            </a:extLst>
          </a:blip>
          <a:srcRect b="19"/>
          <a:stretch/>
        </p:blipFill>
        <p:spPr>
          <a:xfrm>
            <a:off x="20" y="1923"/>
            <a:ext cx="18287980" cy="10285077"/>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3" name="Grafik 12" descr="Ein Bild, das Text, Grafikdesign, Screenshot, Grafiken enthält.&#10;&#10;Automatisch generierte Beschreibung">
            <a:extLst>
              <a:ext uri="{FF2B5EF4-FFF2-40B4-BE49-F238E27FC236}">
                <a16:creationId xmlns:a16="http://schemas.microsoft.com/office/drawing/2014/main" id="{C1A800F2-4461-DB66-1598-FE45B2DA3C7A}"/>
              </a:ext>
            </a:extLst>
          </p:cNvPr>
          <p:cNvPicPr>
            <a:picLocks noChangeAspect="1"/>
          </p:cNvPicPr>
          <p:nvPr/>
        </p:nvPicPr>
        <p:blipFill rotWithShape="1">
          <a:blip r:embed="rId2">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Grafik 5" descr="Ein Bild, das Text, Screenshot, Schrift, Grafiken enthält.&#10;&#10;Automatisch generierte Beschreibung">
            <a:extLst>
              <a:ext uri="{FF2B5EF4-FFF2-40B4-BE49-F238E27FC236}">
                <a16:creationId xmlns:a16="http://schemas.microsoft.com/office/drawing/2014/main" id="{63E9C936-787A-EA04-BB55-CCD188E5FB86}"/>
              </a:ext>
            </a:extLst>
          </p:cNvPr>
          <p:cNvPicPr>
            <a:picLocks noChangeAspect="1"/>
          </p:cNvPicPr>
          <p:nvPr/>
        </p:nvPicPr>
        <p:blipFill rotWithShape="1">
          <a:blip r:embed="rId3">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Grafik 5" descr="Ein Bild, das Text, Screenshot, Schrift, Visitenkarte enthält.&#10;&#10;Automatisch generierte Beschreibung">
            <a:extLst>
              <a:ext uri="{FF2B5EF4-FFF2-40B4-BE49-F238E27FC236}">
                <a16:creationId xmlns:a16="http://schemas.microsoft.com/office/drawing/2014/main" id="{8F3B8BAA-26CB-DF9B-8321-36AD56E24868}"/>
              </a:ext>
            </a:extLst>
          </p:cNvPr>
          <p:cNvPicPr>
            <a:picLocks noChangeAspect="1"/>
          </p:cNvPicPr>
          <p:nvPr/>
        </p:nvPicPr>
        <p:blipFill rotWithShape="1">
          <a:blip r:embed="rId3">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Grafik 5" descr="Ein Bild, das Text, Screenshot, Schrift, Grafiken enthält.&#10;&#10;Automatisch generierte Beschreibung">
            <a:extLst>
              <a:ext uri="{FF2B5EF4-FFF2-40B4-BE49-F238E27FC236}">
                <a16:creationId xmlns:a16="http://schemas.microsoft.com/office/drawing/2014/main" id="{B2A05F10-0FC8-8089-1FCA-2ED547FF143D}"/>
              </a:ext>
            </a:extLst>
          </p:cNvPr>
          <p:cNvPicPr>
            <a:picLocks noChangeAspect="1"/>
          </p:cNvPicPr>
          <p:nvPr/>
        </p:nvPicPr>
        <p:blipFill rotWithShape="1">
          <a:blip r:embed="rId3">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Grafik 5" descr="Ein Bild, das Text, Screenshot, Schrift, Design enthält.&#10;&#10;Automatisch generierte Beschreibung">
            <a:extLst>
              <a:ext uri="{FF2B5EF4-FFF2-40B4-BE49-F238E27FC236}">
                <a16:creationId xmlns:a16="http://schemas.microsoft.com/office/drawing/2014/main" id="{6718FE1F-20A3-A9CF-4BE3-04DE21D05A2A}"/>
              </a:ext>
            </a:extLst>
          </p:cNvPr>
          <p:cNvPicPr>
            <a:picLocks noChangeAspect="1"/>
          </p:cNvPicPr>
          <p:nvPr/>
        </p:nvPicPr>
        <p:blipFill rotWithShape="1">
          <a:blip r:embed="rId3">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3" name="Grafik 12" descr="Ein Bild, das Text, Grafikdesign, Grafiken, Screenshot enthält.&#10;&#10;Automatisch generierte Beschreibung">
            <a:extLst>
              <a:ext uri="{FF2B5EF4-FFF2-40B4-BE49-F238E27FC236}">
                <a16:creationId xmlns:a16="http://schemas.microsoft.com/office/drawing/2014/main" id="{77EAB617-546F-052B-162A-A831A90D2492}"/>
              </a:ext>
            </a:extLst>
          </p:cNvPr>
          <p:cNvPicPr>
            <a:picLocks noChangeAspect="1"/>
          </p:cNvPicPr>
          <p:nvPr/>
        </p:nvPicPr>
        <p:blipFill rotWithShape="1">
          <a:blip r:embed="rId2">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9" name="Grafik 8" descr="Ein Bild, das Text, Screenshot, Schrift, Design enthält.&#10;&#10;Automatisch generierte Beschreibung">
            <a:extLst>
              <a:ext uri="{FF2B5EF4-FFF2-40B4-BE49-F238E27FC236}">
                <a16:creationId xmlns:a16="http://schemas.microsoft.com/office/drawing/2014/main" id="{08729099-321F-FECA-F86F-DEB510CEC8C7}"/>
              </a:ext>
            </a:extLst>
          </p:cNvPr>
          <p:cNvPicPr>
            <a:picLocks noChangeAspect="1"/>
          </p:cNvPicPr>
          <p:nvPr/>
        </p:nvPicPr>
        <p:blipFill rotWithShape="1">
          <a:blip r:embed="rId3">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9" name="Grafik 8" descr="Ein Bild, das Grafikdesign, Grafiken, Text, Screenshot enthält.&#10;&#10;Automatisch generierte Beschreibung">
            <a:extLst>
              <a:ext uri="{FF2B5EF4-FFF2-40B4-BE49-F238E27FC236}">
                <a16:creationId xmlns:a16="http://schemas.microsoft.com/office/drawing/2014/main" id="{D36995A1-DDC0-CD72-1BA7-DED450E48AC8}"/>
              </a:ext>
            </a:extLst>
          </p:cNvPr>
          <p:cNvPicPr>
            <a:picLocks noChangeAspect="1"/>
          </p:cNvPicPr>
          <p:nvPr/>
        </p:nvPicPr>
        <p:blipFill rotWithShape="1">
          <a:blip r:embed="rId2">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9" name="Grafik 8" descr="Ein Bild, das Grafikdesign, Grafiken, Screenshot, Design enthält.&#10;&#10;Automatisch generierte Beschreibung">
            <a:extLst>
              <a:ext uri="{FF2B5EF4-FFF2-40B4-BE49-F238E27FC236}">
                <a16:creationId xmlns:a16="http://schemas.microsoft.com/office/drawing/2014/main" id="{D50846DE-D979-C847-7124-F217A6B85264}"/>
              </a:ext>
            </a:extLst>
          </p:cNvPr>
          <p:cNvPicPr>
            <a:picLocks noChangeAspect="1"/>
          </p:cNvPicPr>
          <p:nvPr/>
        </p:nvPicPr>
        <p:blipFill rotWithShape="1">
          <a:blip r:embed="rId2">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Grafik 4" descr="Ein Bild, das Text, Schrift, Screenshot enthält.&#10;&#10;Automatisch generierte Beschreibung">
            <a:extLst>
              <a:ext uri="{FF2B5EF4-FFF2-40B4-BE49-F238E27FC236}">
                <a16:creationId xmlns:a16="http://schemas.microsoft.com/office/drawing/2014/main" id="{963C48AD-B817-F1DC-EFCA-431DBC63D006}"/>
              </a:ext>
            </a:extLst>
          </p:cNvPr>
          <p:cNvPicPr>
            <a:picLocks noChangeAspect="1"/>
          </p:cNvPicPr>
          <p:nvPr/>
        </p:nvPicPr>
        <p:blipFill rotWithShape="1">
          <a:blip r:embed="rId3">
            <a:extLst>
              <a:ext uri="{28A0092B-C50C-407E-A947-70E740481C1C}">
                <a14:useLocalDpi xmlns:a14="http://schemas.microsoft.com/office/drawing/2010/main" val="0"/>
              </a:ext>
            </a:extLst>
          </a:blip>
          <a:srcRect b="19"/>
          <a:stretch/>
        </p:blipFill>
        <p:spPr>
          <a:xfrm>
            <a:off x="20" y="1923"/>
            <a:ext cx="18287980" cy="1028507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Grafik 5" descr="Ein Bild, das Text, Screenshot, Schrift, Diagramm enthält.&#10;&#10;Automatisch generierte Beschreibung">
            <a:extLst>
              <a:ext uri="{FF2B5EF4-FFF2-40B4-BE49-F238E27FC236}">
                <a16:creationId xmlns:a16="http://schemas.microsoft.com/office/drawing/2014/main" id="{DFCE296F-83C8-B387-5769-918941D70D59}"/>
              </a:ext>
            </a:extLst>
          </p:cNvPr>
          <p:cNvPicPr>
            <a:picLocks noChangeAspect="1"/>
          </p:cNvPicPr>
          <p:nvPr/>
        </p:nvPicPr>
        <p:blipFill rotWithShape="1">
          <a:blip r:embed="rId3">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2" name="Grafik 11" descr="Ein Bild, das Text, Grafikdesign, Screenshot, Grafiken enthält.&#10;&#10;Automatisch generierte Beschreibung">
            <a:extLst>
              <a:ext uri="{FF2B5EF4-FFF2-40B4-BE49-F238E27FC236}">
                <a16:creationId xmlns:a16="http://schemas.microsoft.com/office/drawing/2014/main" id="{83FC8671-87CF-753F-2977-F32496D44ABE}"/>
              </a:ext>
            </a:extLst>
          </p:cNvPr>
          <p:cNvPicPr>
            <a:picLocks noChangeAspect="1"/>
          </p:cNvPicPr>
          <p:nvPr/>
        </p:nvPicPr>
        <p:blipFill rotWithShape="1">
          <a:blip r:embed="rId2">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Grafik 5" descr="Ein Bild, das Text, Screenshot, Schrift, Design enthält.&#10;&#10;Automatisch generierte Beschreibung">
            <a:extLst>
              <a:ext uri="{FF2B5EF4-FFF2-40B4-BE49-F238E27FC236}">
                <a16:creationId xmlns:a16="http://schemas.microsoft.com/office/drawing/2014/main" id="{7E3DCAF4-90B9-D5E3-4983-BC2C461701D2}"/>
              </a:ext>
            </a:extLst>
          </p:cNvPr>
          <p:cNvPicPr>
            <a:picLocks noChangeAspect="1"/>
          </p:cNvPicPr>
          <p:nvPr/>
        </p:nvPicPr>
        <p:blipFill rotWithShape="1">
          <a:blip r:embed="rId3">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Grafik 5" descr="Ein Bild, das Text, Screenshot, Diagramm, Schrift enthält.&#10;&#10;Automatisch generierte Beschreibung">
            <a:extLst>
              <a:ext uri="{FF2B5EF4-FFF2-40B4-BE49-F238E27FC236}">
                <a16:creationId xmlns:a16="http://schemas.microsoft.com/office/drawing/2014/main" id="{F8C935C4-D519-B764-3B02-6B1CDA9D5661}"/>
              </a:ext>
            </a:extLst>
          </p:cNvPr>
          <p:cNvPicPr>
            <a:picLocks noChangeAspect="1"/>
          </p:cNvPicPr>
          <p:nvPr/>
        </p:nvPicPr>
        <p:blipFill rotWithShape="1">
          <a:blip r:embed="rId3">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Grafik 4" descr="Ein Bild, das Text, Screenshot, Schrift enthält.&#10;&#10;Automatisch generierte Beschreibung">
            <a:extLst>
              <a:ext uri="{FF2B5EF4-FFF2-40B4-BE49-F238E27FC236}">
                <a16:creationId xmlns:a16="http://schemas.microsoft.com/office/drawing/2014/main" id="{FC8937F9-C6FA-6B85-4D7D-2A191892FD13}"/>
              </a:ext>
            </a:extLst>
          </p:cNvPr>
          <p:cNvPicPr>
            <a:picLocks noChangeAspect="1"/>
          </p:cNvPicPr>
          <p:nvPr/>
        </p:nvPicPr>
        <p:blipFill rotWithShape="1">
          <a:blip r:embed="rId3">
            <a:extLst>
              <a:ext uri="{28A0092B-C50C-407E-A947-70E740481C1C}">
                <a14:useLocalDpi xmlns:a14="http://schemas.microsoft.com/office/drawing/2010/main" val="0"/>
              </a:ext>
            </a:extLst>
          </a:blip>
          <a:srcRect t="19"/>
          <a:stretch/>
        </p:blipFill>
        <p:spPr>
          <a:xfrm>
            <a:off x="20" y="1923"/>
            <a:ext cx="18287980" cy="10285077"/>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1801</Words>
  <Application>Microsoft Macintosh PowerPoint</Application>
  <PresentationFormat>Benutzerdefiniert</PresentationFormat>
  <Paragraphs>103</Paragraphs>
  <Slides>28</Slides>
  <Notes>20</Notes>
  <HiddenSlides>0</HiddenSlides>
  <MMClips>0</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28</vt:i4>
      </vt:variant>
    </vt:vector>
  </HeadingPairs>
  <TitlesOfParts>
    <vt:vector size="31" baseType="lpstr">
      <vt:lpstr>Calibri</vt:lpstr>
      <vt:lpstr>Arial</vt:lpstr>
      <vt:lpstr>Office Theme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MRJ - Wie tickt die christliche Gen Z? Material für Jugendleiter</dc:title>
  <cp:lastModifiedBy>Esther Penner</cp:lastModifiedBy>
  <cp:revision>3</cp:revision>
  <dcterms:created xsi:type="dcterms:W3CDTF">2006-08-16T00:00:00Z</dcterms:created>
  <dcterms:modified xsi:type="dcterms:W3CDTF">2024-06-04T19:28:18Z</dcterms:modified>
  <dc:identifier>DAGHK-F4phI</dc:identifier>
</cp:coreProperties>
</file>