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72"/>
  </p:notesMasterIdLst>
  <p:sldIdLst>
    <p:sldId id="293" r:id="rId2"/>
    <p:sldId id="283" r:id="rId3"/>
    <p:sldId id="291" r:id="rId4"/>
    <p:sldId id="324" r:id="rId5"/>
    <p:sldId id="288" r:id="rId6"/>
    <p:sldId id="360" r:id="rId7"/>
    <p:sldId id="326" r:id="rId8"/>
    <p:sldId id="353" r:id="rId9"/>
    <p:sldId id="394" r:id="rId10"/>
    <p:sldId id="361" r:id="rId11"/>
    <p:sldId id="329" r:id="rId12"/>
    <p:sldId id="351" r:id="rId13"/>
    <p:sldId id="415" r:id="rId14"/>
    <p:sldId id="333" r:id="rId15"/>
    <p:sldId id="349" r:id="rId16"/>
    <p:sldId id="402" r:id="rId17"/>
    <p:sldId id="395" r:id="rId18"/>
    <p:sldId id="414" r:id="rId19"/>
    <p:sldId id="362" r:id="rId20"/>
    <p:sldId id="274" r:id="rId21"/>
    <p:sldId id="350" r:id="rId22"/>
    <p:sldId id="330" r:id="rId23"/>
    <p:sldId id="348" r:id="rId24"/>
    <p:sldId id="337" r:id="rId25"/>
    <p:sldId id="334" r:id="rId26"/>
    <p:sldId id="335" r:id="rId27"/>
    <p:sldId id="336" r:id="rId28"/>
    <p:sldId id="396" r:id="rId29"/>
    <p:sldId id="397" r:id="rId30"/>
    <p:sldId id="372" r:id="rId31"/>
    <p:sldId id="275" r:id="rId32"/>
    <p:sldId id="358" r:id="rId33"/>
    <p:sldId id="352" r:id="rId34"/>
    <p:sldId id="331" r:id="rId35"/>
    <p:sldId id="398" r:id="rId36"/>
    <p:sldId id="399" r:id="rId37"/>
    <p:sldId id="400" r:id="rId38"/>
    <p:sldId id="401" r:id="rId39"/>
    <p:sldId id="344" r:id="rId40"/>
    <p:sldId id="416" r:id="rId41"/>
    <p:sldId id="417" r:id="rId42"/>
    <p:sldId id="320" r:id="rId43"/>
    <p:sldId id="384" r:id="rId44"/>
    <p:sldId id="276" r:id="rId45"/>
    <p:sldId id="359" r:id="rId46"/>
    <p:sldId id="363" r:id="rId47"/>
    <p:sldId id="332" r:id="rId48"/>
    <p:sldId id="364" r:id="rId49"/>
    <p:sldId id="365" r:id="rId50"/>
    <p:sldId id="418" r:id="rId51"/>
    <p:sldId id="404" r:id="rId52"/>
    <p:sldId id="406" r:id="rId53"/>
    <p:sldId id="403" r:id="rId54"/>
    <p:sldId id="389" r:id="rId55"/>
    <p:sldId id="409" r:id="rId56"/>
    <p:sldId id="277" r:id="rId57"/>
    <p:sldId id="411" r:id="rId58"/>
    <p:sldId id="419" r:id="rId59"/>
    <p:sldId id="310" r:id="rId60"/>
    <p:sldId id="317" r:id="rId61"/>
    <p:sldId id="318" r:id="rId62"/>
    <p:sldId id="319" r:id="rId63"/>
    <p:sldId id="424" r:id="rId64"/>
    <p:sldId id="422" r:id="rId65"/>
    <p:sldId id="311" r:id="rId66"/>
    <p:sldId id="423" r:id="rId67"/>
    <p:sldId id="426" r:id="rId68"/>
    <p:sldId id="355" r:id="rId69"/>
    <p:sldId id="303" r:id="rId70"/>
    <p:sldId id="305"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5778"/>
    <a:srgbClr val="B15B2A"/>
    <a:srgbClr val="FFE7C6"/>
    <a:srgbClr val="EB876C"/>
    <a:srgbClr val="234F68"/>
    <a:srgbClr val="D2ED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30"/>
    <p:restoredTop sz="94772"/>
  </p:normalViewPr>
  <p:slideViewPr>
    <p:cSldViewPr snapToGrid="0" snapToObjects="1">
      <p:cViewPr varScale="1">
        <p:scale>
          <a:sx n="96" d="100"/>
          <a:sy n="96" d="100"/>
        </p:scale>
        <p:origin x="352" y="1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79F27-B0BE-F641-8CD4-099C2A7D4F7A}" type="datetimeFigureOut">
              <a:rPr lang="de-DE" smtClean="0"/>
              <a:t>13.06.24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B2ED2-46E6-E34F-A397-8567FEE8170E}" type="slidenum">
              <a:rPr lang="de-DE" smtClean="0"/>
              <a:t>‹Nr.›</a:t>
            </a:fld>
            <a:endParaRPr lang="de-DE"/>
          </a:p>
        </p:txBody>
      </p:sp>
    </p:spTree>
    <p:extLst>
      <p:ext uri="{BB962C8B-B14F-4D97-AF65-F5344CB8AC3E}">
        <p14:creationId xmlns:p14="http://schemas.microsoft.com/office/powerpoint/2010/main" val="89936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A5B2ED2-46E6-E34F-A397-8567FEE8170E}" type="slidenum">
              <a:rPr lang="de-DE" smtClean="0"/>
              <a:t>1</a:t>
            </a:fld>
            <a:endParaRPr lang="de-DE"/>
          </a:p>
        </p:txBody>
      </p:sp>
    </p:spTree>
    <p:extLst>
      <p:ext uri="{BB962C8B-B14F-4D97-AF65-F5344CB8AC3E}">
        <p14:creationId xmlns:p14="http://schemas.microsoft.com/office/powerpoint/2010/main" val="1993264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28</a:t>
            </a:fld>
            <a:endParaRPr lang="de-DE"/>
          </a:p>
        </p:txBody>
      </p:sp>
    </p:spTree>
    <p:extLst>
      <p:ext uri="{BB962C8B-B14F-4D97-AF65-F5344CB8AC3E}">
        <p14:creationId xmlns:p14="http://schemas.microsoft.com/office/powerpoint/2010/main" val="2801300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29</a:t>
            </a:fld>
            <a:endParaRPr lang="de-DE"/>
          </a:p>
        </p:txBody>
      </p:sp>
    </p:spTree>
    <p:extLst>
      <p:ext uri="{BB962C8B-B14F-4D97-AF65-F5344CB8AC3E}">
        <p14:creationId xmlns:p14="http://schemas.microsoft.com/office/powerpoint/2010/main" val="1592830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30</a:t>
            </a:fld>
            <a:endParaRPr lang="de-DE"/>
          </a:p>
        </p:txBody>
      </p:sp>
    </p:spTree>
    <p:extLst>
      <p:ext uri="{BB962C8B-B14F-4D97-AF65-F5344CB8AC3E}">
        <p14:creationId xmlns:p14="http://schemas.microsoft.com/office/powerpoint/2010/main" val="1937169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35</a:t>
            </a:fld>
            <a:endParaRPr lang="de-DE"/>
          </a:p>
        </p:txBody>
      </p:sp>
    </p:spTree>
    <p:extLst>
      <p:ext uri="{BB962C8B-B14F-4D97-AF65-F5344CB8AC3E}">
        <p14:creationId xmlns:p14="http://schemas.microsoft.com/office/powerpoint/2010/main" val="747558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36</a:t>
            </a:fld>
            <a:endParaRPr lang="de-DE"/>
          </a:p>
        </p:txBody>
      </p:sp>
    </p:spTree>
    <p:extLst>
      <p:ext uri="{BB962C8B-B14F-4D97-AF65-F5344CB8AC3E}">
        <p14:creationId xmlns:p14="http://schemas.microsoft.com/office/powerpoint/2010/main" val="290690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37</a:t>
            </a:fld>
            <a:endParaRPr lang="de-DE"/>
          </a:p>
        </p:txBody>
      </p:sp>
    </p:spTree>
    <p:extLst>
      <p:ext uri="{BB962C8B-B14F-4D97-AF65-F5344CB8AC3E}">
        <p14:creationId xmlns:p14="http://schemas.microsoft.com/office/powerpoint/2010/main" val="39100970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38</a:t>
            </a:fld>
            <a:endParaRPr lang="de-DE"/>
          </a:p>
        </p:txBody>
      </p:sp>
    </p:spTree>
    <p:extLst>
      <p:ext uri="{BB962C8B-B14F-4D97-AF65-F5344CB8AC3E}">
        <p14:creationId xmlns:p14="http://schemas.microsoft.com/office/powerpoint/2010/main" val="23600025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43</a:t>
            </a:fld>
            <a:endParaRPr lang="de-DE"/>
          </a:p>
        </p:txBody>
      </p:sp>
    </p:spTree>
    <p:extLst>
      <p:ext uri="{BB962C8B-B14F-4D97-AF65-F5344CB8AC3E}">
        <p14:creationId xmlns:p14="http://schemas.microsoft.com/office/powerpoint/2010/main" val="150651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51</a:t>
            </a:fld>
            <a:endParaRPr lang="de-DE"/>
          </a:p>
        </p:txBody>
      </p:sp>
    </p:spTree>
    <p:extLst>
      <p:ext uri="{BB962C8B-B14F-4D97-AF65-F5344CB8AC3E}">
        <p14:creationId xmlns:p14="http://schemas.microsoft.com/office/powerpoint/2010/main" val="1102526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52</a:t>
            </a:fld>
            <a:endParaRPr lang="de-DE"/>
          </a:p>
        </p:txBody>
      </p:sp>
    </p:spTree>
    <p:extLst>
      <p:ext uri="{BB962C8B-B14F-4D97-AF65-F5344CB8AC3E}">
        <p14:creationId xmlns:p14="http://schemas.microsoft.com/office/powerpoint/2010/main" val="281768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A5B2ED2-46E6-E34F-A397-8567FEE8170E}" type="slidenum">
              <a:rPr lang="de-DE" smtClean="0"/>
              <a:t>3</a:t>
            </a:fld>
            <a:endParaRPr lang="de-DE"/>
          </a:p>
        </p:txBody>
      </p:sp>
    </p:spTree>
    <p:extLst>
      <p:ext uri="{BB962C8B-B14F-4D97-AF65-F5344CB8AC3E}">
        <p14:creationId xmlns:p14="http://schemas.microsoft.com/office/powerpoint/2010/main" val="3767609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53</a:t>
            </a:fld>
            <a:endParaRPr lang="de-DE"/>
          </a:p>
        </p:txBody>
      </p:sp>
    </p:spTree>
    <p:extLst>
      <p:ext uri="{BB962C8B-B14F-4D97-AF65-F5344CB8AC3E}">
        <p14:creationId xmlns:p14="http://schemas.microsoft.com/office/powerpoint/2010/main" val="3907785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54</a:t>
            </a:fld>
            <a:endParaRPr lang="de-DE"/>
          </a:p>
        </p:txBody>
      </p:sp>
    </p:spTree>
    <p:extLst>
      <p:ext uri="{BB962C8B-B14F-4D97-AF65-F5344CB8AC3E}">
        <p14:creationId xmlns:p14="http://schemas.microsoft.com/office/powerpoint/2010/main" val="38007160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55</a:t>
            </a:fld>
            <a:endParaRPr lang="de-DE"/>
          </a:p>
        </p:txBody>
      </p:sp>
    </p:spTree>
    <p:extLst>
      <p:ext uri="{BB962C8B-B14F-4D97-AF65-F5344CB8AC3E}">
        <p14:creationId xmlns:p14="http://schemas.microsoft.com/office/powerpoint/2010/main" val="575919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57</a:t>
            </a:fld>
            <a:endParaRPr lang="de-DE"/>
          </a:p>
        </p:txBody>
      </p:sp>
    </p:spTree>
    <p:extLst>
      <p:ext uri="{BB962C8B-B14F-4D97-AF65-F5344CB8AC3E}">
        <p14:creationId xmlns:p14="http://schemas.microsoft.com/office/powerpoint/2010/main" val="2943519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A5B2ED2-46E6-E34F-A397-8567FEE8170E}" type="slidenum">
              <a:rPr lang="de-DE" smtClean="0"/>
              <a:t>58</a:t>
            </a:fld>
            <a:endParaRPr lang="de-DE"/>
          </a:p>
        </p:txBody>
      </p:sp>
    </p:spTree>
    <p:extLst>
      <p:ext uri="{BB962C8B-B14F-4D97-AF65-F5344CB8AC3E}">
        <p14:creationId xmlns:p14="http://schemas.microsoft.com/office/powerpoint/2010/main" val="1410815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A5B2ED2-46E6-E34F-A397-8567FEE8170E}" type="slidenum">
              <a:rPr lang="de-DE" smtClean="0"/>
              <a:t>68</a:t>
            </a:fld>
            <a:endParaRPr lang="de-DE"/>
          </a:p>
        </p:txBody>
      </p:sp>
    </p:spTree>
    <p:extLst>
      <p:ext uri="{BB962C8B-B14F-4D97-AF65-F5344CB8AC3E}">
        <p14:creationId xmlns:p14="http://schemas.microsoft.com/office/powerpoint/2010/main" val="1227625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A5B2ED2-46E6-E34F-A397-8567FEE8170E}" type="slidenum">
              <a:rPr lang="de-DE" smtClean="0"/>
              <a:t>4</a:t>
            </a:fld>
            <a:endParaRPr lang="de-DE"/>
          </a:p>
        </p:txBody>
      </p:sp>
    </p:spTree>
    <p:extLst>
      <p:ext uri="{BB962C8B-B14F-4D97-AF65-F5344CB8AC3E}">
        <p14:creationId xmlns:p14="http://schemas.microsoft.com/office/powerpoint/2010/main" val="2430881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A5B2ED2-46E6-E34F-A397-8567FEE8170E}" type="slidenum">
              <a:rPr lang="de-DE" smtClean="0"/>
              <a:t>6</a:t>
            </a:fld>
            <a:endParaRPr lang="de-DE"/>
          </a:p>
        </p:txBody>
      </p:sp>
    </p:spTree>
    <p:extLst>
      <p:ext uri="{BB962C8B-B14F-4D97-AF65-F5344CB8AC3E}">
        <p14:creationId xmlns:p14="http://schemas.microsoft.com/office/powerpoint/2010/main" val="19244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9</a:t>
            </a:fld>
            <a:endParaRPr lang="de-DE"/>
          </a:p>
        </p:txBody>
      </p:sp>
    </p:spTree>
    <p:extLst>
      <p:ext uri="{BB962C8B-B14F-4D97-AF65-F5344CB8AC3E}">
        <p14:creationId xmlns:p14="http://schemas.microsoft.com/office/powerpoint/2010/main" val="292606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16</a:t>
            </a:fld>
            <a:endParaRPr lang="de-DE"/>
          </a:p>
        </p:txBody>
      </p:sp>
    </p:spTree>
    <p:extLst>
      <p:ext uri="{BB962C8B-B14F-4D97-AF65-F5344CB8AC3E}">
        <p14:creationId xmlns:p14="http://schemas.microsoft.com/office/powerpoint/2010/main" val="81943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17</a:t>
            </a:fld>
            <a:endParaRPr lang="de-DE"/>
          </a:p>
        </p:txBody>
      </p:sp>
    </p:spTree>
    <p:extLst>
      <p:ext uri="{BB962C8B-B14F-4D97-AF65-F5344CB8AC3E}">
        <p14:creationId xmlns:p14="http://schemas.microsoft.com/office/powerpoint/2010/main" val="3975141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18</a:t>
            </a:fld>
            <a:endParaRPr lang="de-DE"/>
          </a:p>
        </p:txBody>
      </p:sp>
    </p:spTree>
    <p:extLst>
      <p:ext uri="{BB962C8B-B14F-4D97-AF65-F5344CB8AC3E}">
        <p14:creationId xmlns:p14="http://schemas.microsoft.com/office/powerpoint/2010/main" val="511021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F1A3E-6884-41F9-89CD-AB806AF34A84}" type="slidenum">
              <a:rPr lang="de-DE" smtClean="0"/>
              <a:t>19</a:t>
            </a:fld>
            <a:endParaRPr lang="de-DE"/>
          </a:p>
        </p:txBody>
      </p:sp>
    </p:spTree>
    <p:extLst>
      <p:ext uri="{BB962C8B-B14F-4D97-AF65-F5344CB8AC3E}">
        <p14:creationId xmlns:p14="http://schemas.microsoft.com/office/powerpoint/2010/main" val="630219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A0815C-55A1-2944-A1C6-46923F488680}" type="datetimeFigureOut">
              <a:rPr lang="en-US" smtClean="0"/>
              <a:t>6/13/24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13E7A-9812-FA4E-9AE5-512D604FE581}" type="slidenum">
              <a:rPr lang="en-US" smtClean="0"/>
              <a:t>‹Nr.›</a:t>
            </a:fld>
            <a:endParaRPr lang="en-US"/>
          </a:p>
        </p:txBody>
      </p:sp>
    </p:spTree>
    <p:extLst>
      <p:ext uri="{BB962C8B-B14F-4D97-AF65-F5344CB8AC3E}">
        <p14:creationId xmlns:p14="http://schemas.microsoft.com/office/powerpoint/2010/main" val="3764890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0815C-55A1-2944-A1C6-46923F488680}" type="datetimeFigureOut">
              <a:rPr lang="en-US" smtClean="0"/>
              <a:t>6/13/24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13E7A-9812-FA4E-9AE5-512D604FE581}" type="slidenum">
              <a:rPr lang="en-US" smtClean="0"/>
              <a:t>‹Nr.›</a:t>
            </a:fld>
            <a:endParaRPr lang="en-US"/>
          </a:p>
        </p:txBody>
      </p:sp>
    </p:spTree>
    <p:extLst>
      <p:ext uri="{BB962C8B-B14F-4D97-AF65-F5344CB8AC3E}">
        <p14:creationId xmlns:p14="http://schemas.microsoft.com/office/powerpoint/2010/main" val="346253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0815C-55A1-2944-A1C6-46923F488680}" type="datetimeFigureOut">
              <a:rPr lang="en-US" smtClean="0"/>
              <a:t>6/13/24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13E7A-9812-FA4E-9AE5-512D604FE581}" type="slidenum">
              <a:rPr lang="en-US" smtClean="0"/>
              <a:t>‹Nr.›</a:t>
            </a:fld>
            <a:endParaRPr lang="en-US"/>
          </a:p>
        </p:txBody>
      </p:sp>
    </p:spTree>
    <p:extLst>
      <p:ext uri="{BB962C8B-B14F-4D97-AF65-F5344CB8AC3E}">
        <p14:creationId xmlns:p14="http://schemas.microsoft.com/office/powerpoint/2010/main" val="2168462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schnitts-&#10;überschrift">
    <p:bg>
      <p:bgPr>
        <a:solidFill>
          <a:schemeClr val="bg1"/>
        </a:solid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73553435-C6F1-2EB3-60DB-75869F805A8F}"/>
              </a:ext>
            </a:extLst>
          </p:cNvPr>
          <p:cNvSpPr/>
          <p:nvPr userDrawn="1"/>
        </p:nvSpPr>
        <p:spPr>
          <a:xfrm>
            <a:off x="8302028" y="0"/>
            <a:ext cx="3889972" cy="6858000"/>
          </a:xfrm>
          <a:prstGeom prst="rect">
            <a:avLst/>
          </a:prstGeom>
          <a:solidFill>
            <a:srgbClr val="E6EC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0">
            <a:extLst>
              <a:ext uri="{FF2B5EF4-FFF2-40B4-BE49-F238E27FC236}">
                <a16:creationId xmlns:a16="http://schemas.microsoft.com/office/drawing/2014/main" id="{299A90F0-F40C-DF7D-57DD-9201545B439A}"/>
              </a:ext>
            </a:extLst>
          </p:cNvPr>
          <p:cNvSpPr>
            <a:spLocks noGrp="1"/>
          </p:cNvSpPr>
          <p:nvPr>
            <p:ph type="title"/>
          </p:nvPr>
        </p:nvSpPr>
        <p:spPr>
          <a:xfrm>
            <a:off x="8579322" y="678930"/>
            <a:ext cx="3335383" cy="1136094"/>
          </a:xfrm>
        </p:spPr>
        <p:txBody>
          <a:bodyPr>
            <a:noAutofit/>
          </a:bodyPr>
          <a:lstStyle>
            <a:lvl1pPr algn="l" rtl="0">
              <a:defRPr sz="2200"/>
            </a:lvl1pPr>
          </a:lstStyle>
          <a:p>
            <a:r>
              <a:rPr lang="de-DE"/>
              <a:t>Mastertitelformat bearbeiten</a:t>
            </a:r>
            <a:endParaRPr lang="de-DE" dirty="0"/>
          </a:p>
        </p:txBody>
      </p:sp>
      <p:sp>
        <p:nvSpPr>
          <p:cNvPr id="12" name="Untertitel 2">
            <a:extLst>
              <a:ext uri="{FF2B5EF4-FFF2-40B4-BE49-F238E27FC236}">
                <a16:creationId xmlns:a16="http://schemas.microsoft.com/office/drawing/2014/main" id="{31A2AA55-ADAF-A499-7B7B-B7F6E2F7A1CF}"/>
              </a:ext>
            </a:extLst>
          </p:cNvPr>
          <p:cNvSpPr>
            <a:spLocks noGrp="1"/>
          </p:cNvSpPr>
          <p:nvPr>
            <p:ph type="subTitle" idx="10"/>
          </p:nvPr>
        </p:nvSpPr>
        <p:spPr>
          <a:xfrm>
            <a:off x="8579321" y="2374362"/>
            <a:ext cx="3335383"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DE" dirty="0"/>
          </a:p>
        </p:txBody>
      </p:sp>
      <p:sp>
        <p:nvSpPr>
          <p:cNvPr id="21" name="Titel 1">
            <a:extLst>
              <a:ext uri="{FF2B5EF4-FFF2-40B4-BE49-F238E27FC236}">
                <a16:creationId xmlns:a16="http://schemas.microsoft.com/office/drawing/2014/main" id="{620DF647-C9CA-34A9-0968-D2068CBC750D}"/>
              </a:ext>
            </a:extLst>
          </p:cNvPr>
          <p:cNvSpPr txBox="1">
            <a:spLocks/>
          </p:cNvSpPr>
          <p:nvPr userDrawn="1"/>
        </p:nvSpPr>
        <p:spPr>
          <a:xfrm>
            <a:off x="277295" y="653630"/>
            <a:ext cx="6611185" cy="1136094"/>
          </a:xfrm>
          <a:prstGeom prst="rect">
            <a:avLst/>
          </a:prstGeom>
        </p:spPr>
        <p:txBody>
          <a:bodyPr vert="horz" lIns="91440" tIns="45720" rIns="91440" bIns="45720" rtlCol="0" anchor="ctr">
            <a:normAutofit/>
          </a:bodyPr>
          <a:lstStyle>
            <a:lvl1pPr algn="l" defTabSz="914400" rtl="0" eaLnBrk="1" latinLnBrk="0" hangingPunct="1">
              <a:lnSpc>
                <a:spcPct val="120000"/>
              </a:lnSpc>
              <a:spcBef>
                <a:spcPct val="0"/>
              </a:spcBef>
              <a:buNone/>
              <a:defRPr sz="3600" b="1" kern="1200" cap="all" baseline="0">
                <a:solidFill>
                  <a:schemeClr val="tx1"/>
                </a:solidFill>
                <a:latin typeface="+mj-lt"/>
                <a:ea typeface="+mj-ea"/>
                <a:cs typeface="+mj-cs"/>
              </a:defRPr>
            </a:lvl1pPr>
          </a:lstStyle>
          <a:p>
            <a:endParaRPr lang="de-DE" sz="2400" dirty="0"/>
          </a:p>
        </p:txBody>
      </p:sp>
      <p:sp>
        <p:nvSpPr>
          <p:cNvPr id="22" name="Inhaltsplatzhalter 2">
            <a:extLst>
              <a:ext uri="{FF2B5EF4-FFF2-40B4-BE49-F238E27FC236}">
                <a16:creationId xmlns:a16="http://schemas.microsoft.com/office/drawing/2014/main" id="{F28D3F96-6DBA-53EE-FB6E-EB9288DD31F0}"/>
              </a:ext>
            </a:extLst>
          </p:cNvPr>
          <p:cNvSpPr>
            <a:spLocks noGrp="1"/>
          </p:cNvSpPr>
          <p:nvPr>
            <p:ph idx="1"/>
          </p:nvPr>
        </p:nvSpPr>
        <p:spPr>
          <a:xfrm>
            <a:off x="277295" y="1815024"/>
            <a:ext cx="7747437"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386124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A0815C-55A1-2944-A1C6-46923F488680}" type="datetimeFigureOut">
              <a:rPr lang="en-US" smtClean="0"/>
              <a:t>6/13/24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13E7A-9812-FA4E-9AE5-512D604FE581}" type="slidenum">
              <a:rPr lang="en-US" smtClean="0"/>
              <a:t>‹Nr.›</a:t>
            </a:fld>
            <a:endParaRPr lang="en-US"/>
          </a:p>
        </p:txBody>
      </p:sp>
    </p:spTree>
    <p:extLst>
      <p:ext uri="{BB962C8B-B14F-4D97-AF65-F5344CB8AC3E}">
        <p14:creationId xmlns:p14="http://schemas.microsoft.com/office/powerpoint/2010/main" val="108211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A0815C-55A1-2944-A1C6-46923F488680}" type="datetimeFigureOut">
              <a:rPr lang="en-US" smtClean="0"/>
              <a:t>6/13/24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613E7A-9812-FA4E-9AE5-512D604FE581}" type="slidenum">
              <a:rPr lang="en-US" smtClean="0"/>
              <a:t>‹Nr.›</a:t>
            </a:fld>
            <a:endParaRPr lang="en-US"/>
          </a:p>
        </p:txBody>
      </p:sp>
    </p:spTree>
    <p:extLst>
      <p:ext uri="{BB962C8B-B14F-4D97-AF65-F5344CB8AC3E}">
        <p14:creationId xmlns:p14="http://schemas.microsoft.com/office/powerpoint/2010/main" val="196746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A0815C-55A1-2944-A1C6-46923F488680}" type="datetimeFigureOut">
              <a:rPr lang="en-US" smtClean="0"/>
              <a:t>6/13/24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13E7A-9812-FA4E-9AE5-512D604FE581}" type="slidenum">
              <a:rPr lang="en-US" smtClean="0"/>
              <a:t>‹Nr.›</a:t>
            </a:fld>
            <a:endParaRPr lang="en-US"/>
          </a:p>
        </p:txBody>
      </p:sp>
    </p:spTree>
    <p:extLst>
      <p:ext uri="{BB962C8B-B14F-4D97-AF65-F5344CB8AC3E}">
        <p14:creationId xmlns:p14="http://schemas.microsoft.com/office/powerpoint/2010/main" val="1674396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A0815C-55A1-2944-A1C6-46923F488680}" type="datetimeFigureOut">
              <a:rPr lang="en-US" smtClean="0"/>
              <a:t>6/13/24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613E7A-9812-FA4E-9AE5-512D604FE581}" type="slidenum">
              <a:rPr lang="en-US" smtClean="0"/>
              <a:t>‹Nr.›</a:t>
            </a:fld>
            <a:endParaRPr lang="en-US"/>
          </a:p>
        </p:txBody>
      </p:sp>
    </p:spTree>
    <p:extLst>
      <p:ext uri="{BB962C8B-B14F-4D97-AF65-F5344CB8AC3E}">
        <p14:creationId xmlns:p14="http://schemas.microsoft.com/office/powerpoint/2010/main" val="2814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A0815C-55A1-2944-A1C6-46923F488680}" type="datetimeFigureOut">
              <a:rPr lang="en-US" smtClean="0"/>
              <a:t>6/13/24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613E7A-9812-FA4E-9AE5-512D604FE581}" type="slidenum">
              <a:rPr lang="en-US" smtClean="0"/>
              <a:t>‹Nr.›</a:t>
            </a:fld>
            <a:endParaRPr lang="en-US"/>
          </a:p>
        </p:txBody>
      </p:sp>
    </p:spTree>
    <p:extLst>
      <p:ext uri="{BB962C8B-B14F-4D97-AF65-F5344CB8AC3E}">
        <p14:creationId xmlns:p14="http://schemas.microsoft.com/office/powerpoint/2010/main" val="2597580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A0815C-55A1-2944-A1C6-46923F488680}" type="datetimeFigureOut">
              <a:rPr lang="en-US" smtClean="0"/>
              <a:t>6/13/24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613E7A-9812-FA4E-9AE5-512D604FE581}" type="slidenum">
              <a:rPr lang="en-US" smtClean="0"/>
              <a:t>‹Nr.›</a:t>
            </a:fld>
            <a:endParaRPr lang="en-US"/>
          </a:p>
        </p:txBody>
      </p:sp>
    </p:spTree>
    <p:extLst>
      <p:ext uri="{BB962C8B-B14F-4D97-AF65-F5344CB8AC3E}">
        <p14:creationId xmlns:p14="http://schemas.microsoft.com/office/powerpoint/2010/main" val="248359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A0815C-55A1-2944-A1C6-46923F488680}" type="datetimeFigureOut">
              <a:rPr lang="en-US" smtClean="0"/>
              <a:t>6/13/24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13E7A-9812-FA4E-9AE5-512D604FE581}" type="slidenum">
              <a:rPr lang="en-US" smtClean="0"/>
              <a:t>‹Nr.›</a:t>
            </a:fld>
            <a:endParaRPr lang="en-US"/>
          </a:p>
        </p:txBody>
      </p:sp>
    </p:spTree>
    <p:extLst>
      <p:ext uri="{BB962C8B-B14F-4D97-AF65-F5344CB8AC3E}">
        <p14:creationId xmlns:p14="http://schemas.microsoft.com/office/powerpoint/2010/main" val="969017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CA0815C-55A1-2944-A1C6-46923F488680}" type="datetimeFigureOut">
              <a:rPr lang="en-US" smtClean="0"/>
              <a:t>6/13/24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613E7A-9812-FA4E-9AE5-512D604FE581}" type="slidenum">
              <a:rPr lang="en-US" smtClean="0"/>
              <a:t>‹Nr.›</a:t>
            </a:fld>
            <a:endParaRPr lang="en-US"/>
          </a:p>
        </p:txBody>
      </p:sp>
    </p:spTree>
    <p:extLst>
      <p:ext uri="{BB962C8B-B14F-4D97-AF65-F5344CB8AC3E}">
        <p14:creationId xmlns:p14="http://schemas.microsoft.com/office/powerpoint/2010/main" val="56556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0815C-55A1-2944-A1C6-46923F488680}" type="datetimeFigureOut">
              <a:rPr lang="en-US" smtClean="0"/>
              <a:t>6/13/24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13E7A-9812-FA4E-9AE5-512D604FE581}" type="slidenum">
              <a:rPr lang="en-US" smtClean="0"/>
              <a:t>‹Nr.›</a:t>
            </a:fld>
            <a:endParaRPr lang="en-US"/>
          </a:p>
        </p:txBody>
      </p:sp>
    </p:spTree>
    <p:extLst>
      <p:ext uri="{BB962C8B-B14F-4D97-AF65-F5344CB8AC3E}">
        <p14:creationId xmlns:p14="http://schemas.microsoft.com/office/powerpoint/2010/main" val="15343166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5.svg"/><Relationship Id="rId5" Type="http://schemas.openxmlformats.org/officeDocument/2006/relationships/image" Target="../media/image19.png"/><Relationship Id="rId10" Type="http://schemas.openxmlformats.org/officeDocument/2006/relationships/image" Target="../media/image4.png"/><Relationship Id="rId4" Type="http://schemas.openxmlformats.org/officeDocument/2006/relationships/image" Target="../media/image18.png"/><Relationship Id="rId9" Type="http://schemas.openxmlformats.org/officeDocument/2006/relationships/image" Target="../media/image2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Isosceles Triangle 3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el 1">
            <a:extLst>
              <a:ext uri="{FF2B5EF4-FFF2-40B4-BE49-F238E27FC236}">
                <a16:creationId xmlns:a16="http://schemas.microsoft.com/office/drawing/2014/main" id="{6387495E-91D8-DE74-AED9-F14813008454}"/>
              </a:ext>
            </a:extLst>
          </p:cNvPr>
          <p:cNvSpPr txBox="1">
            <a:spLocks/>
          </p:cNvSpPr>
          <p:nvPr/>
        </p:nvSpPr>
        <p:spPr>
          <a:xfrm>
            <a:off x="1318665" y="912694"/>
            <a:ext cx="9867899" cy="5463507"/>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7200" b="1" dirty="0">
                <a:solidFill>
                  <a:srgbClr val="0D5778"/>
                </a:solidFill>
                <a:latin typeface="DIN Next LT Pro Bold" panose="020B0503020203050203" pitchFamily="34" charset="77"/>
              </a:rPr>
              <a:t>Sexueller Verunsicherung begegnen und vorbeugen</a:t>
            </a:r>
            <a:endParaRPr lang="de-DE" sz="5400" b="1" dirty="0">
              <a:solidFill>
                <a:srgbClr val="0D5778"/>
              </a:solidFill>
              <a:latin typeface="DIN Next LT Pro Bold" panose="020B0503020203050203" pitchFamily="34" charset="77"/>
            </a:endParaRPr>
          </a:p>
        </p:txBody>
      </p:sp>
      <p:sp>
        <p:nvSpPr>
          <p:cNvPr id="8" name="Inhaltsplatzhalter 3">
            <a:extLst>
              <a:ext uri="{FF2B5EF4-FFF2-40B4-BE49-F238E27FC236}">
                <a16:creationId xmlns:a16="http://schemas.microsoft.com/office/drawing/2014/main" id="{44358609-FD76-6342-C550-036344EA281A}"/>
              </a:ext>
            </a:extLst>
          </p:cNvPr>
          <p:cNvSpPr txBox="1">
            <a:spLocks/>
          </p:cNvSpPr>
          <p:nvPr/>
        </p:nvSpPr>
        <p:spPr>
          <a:xfrm>
            <a:off x="1128712" y="2112494"/>
            <a:ext cx="10225087"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de-DE" sz="4000" dirty="0">
              <a:solidFill>
                <a:srgbClr val="0D5778"/>
              </a:solidFill>
              <a:latin typeface="DIN Next LT Pro Medium" panose="020B0503020203050203" pitchFamily="34" charset="77"/>
            </a:endParaRPr>
          </a:p>
        </p:txBody>
      </p:sp>
    </p:spTree>
    <p:extLst>
      <p:ext uri="{BB962C8B-B14F-4D97-AF65-F5344CB8AC3E}">
        <p14:creationId xmlns:p14="http://schemas.microsoft.com/office/powerpoint/2010/main" val="1681011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FF7E9A18-8CA4-CC43-9C6C-5F4821FC598A}"/>
              </a:ext>
            </a:extLst>
          </p:cNvPr>
          <p:cNvSpPr txBox="1">
            <a:spLocks/>
          </p:cNvSpPr>
          <p:nvPr/>
        </p:nvSpPr>
        <p:spPr>
          <a:xfrm>
            <a:off x="1783443" y="1400175"/>
            <a:ext cx="6640286" cy="15287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endParaRPr>
          </a:p>
        </p:txBody>
      </p:sp>
      <p:pic>
        <p:nvPicPr>
          <p:cNvPr id="2" name="Grafik 1">
            <a:extLst>
              <a:ext uri="{FF2B5EF4-FFF2-40B4-BE49-F238E27FC236}">
                <a16:creationId xmlns:a16="http://schemas.microsoft.com/office/drawing/2014/main" id="{08864944-5CD8-9D5B-E154-9A34BE6830D9}"/>
              </a:ext>
            </a:extLst>
          </p:cNvPr>
          <p:cNvPicPr>
            <a:picLocks noChangeAspect="1"/>
          </p:cNvPicPr>
          <p:nvPr/>
        </p:nvPicPr>
        <p:blipFill>
          <a:blip r:embed="rId2"/>
          <a:stretch>
            <a:fillRect/>
          </a:stretch>
        </p:blipFill>
        <p:spPr>
          <a:xfrm>
            <a:off x="997718" y="2323478"/>
            <a:ext cx="2281276" cy="2174037"/>
          </a:xfrm>
          <a:prstGeom prst="rect">
            <a:avLst/>
          </a:prstGeom>
        </p:spPr>
      </p:pic>
      <p:pic>
        <p:nvPicPr>
          <p:cNvPr id="4" name="Grafik 3">
            <a:extLst>
              <a:ext uri="{FF2B5EF4-FFF2-40B4-BE49-F238E27FC236}">
                <a16:creationId xmlns:a16="http://schemas.microsoft.com/office/drawing/2014/main" id="{4736AD39-BFCE-DD5F-F068-5BCBB75FF21A}"/>
              </a:ext>
            </a:extLst>
          </p:cNvPr>
          <p:cNvPicPr>
            <a:picLocks noChangeAspect="1"/>
          </p:cNvPicPr>
          <p:nvPr/>
        </p:nvPicPr>
        <p:blipFill>
          <a:blip r:embed="rId3"/>
          <a:stretch>
            <a:fillRect/>
          </a:stretch>
        </p:blipFill>
        <p:spPr>
          <a:xfrm>
            <a:off x="3691156" y="2341982"/>
            <a:ext cx="2281276" cy="2174037"/>
          </a:xfrm>
          <a:prstGeom prst="rect">
            <a:avLst/>
          </a:prstGeom>
        </p:spPr>
      </p:pic>
      <p:pic>
        <p:nvPicPr>
          <p:cNvPr id="5" name="Grafik 4">
            <a:extLst>
              <a:ext uri="{FF2B5EF4-FFF2-40B4-BE49-F238E27FC236}">
                <a16:creationId xmlns:a16="http://schemas.microsoft.com/office/drawing/2014/main" id="{1791AD60-B54A-DB18-098F-500296182019}"/>
              </a:ext>
            </a:extLst>
          </p:cNvPr>
          <p:cNvPicPr>
            <a:picLocks noChangeAspect="1"/>
          </p:cNvPicPr>
          <p:nvPr/>
        </p:nvPicPr>
        <p:blipFill>
          <a:blip r:embed="rId4"/>
          <a:stretch>
            <a:fillRect/>
          </a:stretch>
        </p:blipFill>
        <p:spPr>
          <a:xfrm>
            <a:off x="6408156" y="2341981"/>
            <a:ext cx="2281276" cy="2174037"/>
          </a:xfrm>
          <a:prstGeom prst="rect">
            <a:avLst/>
          </a:prstGeom>
        </p:spPr>
      </p:pic>
      <p:pic>
        <p:nvPicPr>
          <p:cNvPr id="7" name="Grafik 6">
            <a:extLst>
              <a:ext uri="{FF2B5EF4-FFF2-40B4-BE49-F238E27FC236}">
                <a16:creationId xmlns:a16="http://schemas.microsoft.com/office/drawing/2014/main" id="{FFB8C60D-6FD7-6D9D-9F82-D3311F24E27D}"/>
              </a:ext>
            </a:extLst>
          </p:cNvPr>
          <p:cNvPicPr>
            <a:picLocks noChangeAspect="1"/>
          </p:cNvPicPr>
          <p:nvPr/>
        </p:nvPicPr>
        <p:blipFill>
          <a:blip r:embed="rId5"/>
          <a:stretch>
            <a:fillRect/>
          </a:stretch>
        </p:blipFill>
        <p:spPr>
          <a:xfrm>
            <a:off x="9050206" y="2323478"/>
            <a:ext cx="2281276" cy="2174037"/>
          </a:xfrm>
          <a:prstGeom prst="rect">
            <a:avLst/>
          </a:prstGeom>
        </p:spPr>
      </p:pic>
    </p:spTree>
    <p:extLst>
      <p:ext uri="{BB962C8B-B14F-4D97-AF65-F5344CB8AC3E}">
        <p14:creationId xmlns:p14="http://schemas.microsoft.com/office/powerpoint/2010/main" val="276127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FF7E9A18-8CA4-CC43-9C6C-5F4821FC598A}"/>
              </a:ext>
            </a:extLst>
          </p:cNvPr>
          <p:cNvSpPr txBox="1">
            <a:spLocks/>
          </p:cNvSpPr>
          <p:nvPr/>
        </p:nvSpPr>
        <p:spPr>
          <a:xfrm>
            <a:off x="1783443" y="1400175"/>
            <a:ext cx="6640286" cy="15287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endParaRPr>
          </a:p>
        </p:txBody>
      </p:sp>
      <p:pic>
        <p:nvPicPr>
          <p:cNvPr id="4" name="Grafik 3">
            <a:extLst>
              <a:ext uri="{FF2B5EF4-FFF2-40B4-BE49-F238E27FC236}">
                <a16:creationId xmlns:a16="http://schemas.microsoft.com/office/drawing/2014/main" id="{7863C23E-24E1-F79E-8150-56F7BD1800E0}"/>
              </a:ext>
            </a:extLst>
          </p:cNvPr>
          <p:cNvPicPr>
            <a:picLocks noChangeAspect="1"/>
          </p:cNvPicPr>
          <p:nvPr/>
        </p:nvPicPr>
        <p:blipFill>
          <a:blip r:embed="rId2"/>
          <a:stretch>
            <a:fillRect/>
          </a:stretch>
        </p:blipFill>
        <p:spPr>
          <a:xfrm>
            <a:off x="387643" y="423372"/>
            <a:ext cx="12038817" cy="5993738"/>
          </a:xfrm>
          <a:prstGeom prst="rect">
            <a:avLst/>
          </a:prstGeom>
        </p:spPr>
      </p:pic>
    </p:spTree>
    <p:extLst>
      <p:ext uri="{BB962C8B-B14F-4D97-AF65-F5344CB8AC3E}">
        <p14:creationId xmlns:p14="http://schemas.microsoft.com/office/powerpoint/2010/main" val="29975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B9977-06A4-52BD-A631-0EF977AC9D85}"/>
              </a:ext>
            </a:extLst>
          </p:cNvPr>
          <p:cNvSpPr>
            <a:spLocks noGrp="1"/>
          </p:cNvSpPr>
          <p:nvPr>
            <p:ph type="title"/>
          </p:nvPr>
        </p:nvSpPr>
        <p:spPr/>
        <p:txBody>
          <a:bodyPr>
            <a:normAutofit/>
          </a:bodyPr>
          <a:lstStyle/>
          <a:p>
            <a:r>
              <a:rPr lang="de-DE" sz="3600" dirty="0">
                <a:solidFill>
                  <a:schemeClr val="bg1"/>
                </a:solidFill>
                <a:effectLst/>
                <a:latin typeface="Bahnschrift" panose="020B0502040204020203" pitchFamily="34" charset="0"/>
              </a:rPr>
              <a:t>Frage #1:</a:t>
            </a:r>
            <a:br>
              <a:rPr lang="de-DE" sz="5200" b="1" dirty="0">
                <a:solidFill>
                  <a:schemeClr val="bg1"/>
                </a:solidFill>
                <a:effectLst/>
                <a:latin typeface="Bahnschrift" panose="020B0502040204020203" pitchFamily="34" charset="0"/>
              </a:rPr>
            </a:br>
            <a:r>
              <a:rPr lang="de-DE" sz="5200" b="1" dirty="0">
                <a:solidFill>
                  <a:schemeClr val="bg1"/>
                </a:solidFill>
                <a:effectLst/>
                <a:latin typeface="Bahnschrift" panose="020B0502040204020203" pitchFamily="34" charset="0"/>
              </a:rPr>
              <a:t>Hat die Welt bereits einen Sinn oder müssen wir ihr erst einen geben?</a:t>
            </a:r>
            <a:endParaRPr lang="de-DE" sz="5200" dirty="0">
              <a:solidFill>
                <a:schemeClr val="bg1"/>
              </a:solidFill>
              <a:effectLst/>
              <a:latin typeface="Bahnschrift" panose="020B0502040204020203" pitchFamily="34" charset="0"/>
            </a:endParaRPr>
          </a:p>
        </p:txBody>
      </p:sp>
      <p:sp>
        <p:nvSpPr>
          <p:cNvPr id="3" name="Textplatzhalter 2">
            <a:extLst>
              <a:ext uri="{FF2B5EF4-FFF2-40B4-BE49-F238E27FC236}">
                <a16:creationId xmlns:a16="http://schemas.microsoft.com/office/drawing/2014/main" id="{0AF92AAB-AA2C-F07B-E00B-1C078AAE1F3B}"/>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2477437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1B8B9A2-8483-1A7C-A85E-88AFCD270A5A}"/>
              </a:ext>
            </a:extLst>
          </p:cNvPr>
          <p:cNvPicPr>
            <a:picLocks noChangeAspect="1"/>
          </p:cNvPicPr>
          <p:nvPr/>
        </p:nvPicPr>
        <p:blipFill>
          <a:blip r:embed="rId2"/>
          <a:stretch>
            <a:fillRect/>
          </a:stretch>
        </p:blipFill>
        <p:spPr>
          <a:xfrm>
            <a:off x="959098" y="1011609"/>
            <a:ext cx="2281276" cy="2174037"/>
          </a:xfrm>
          <a:prstGeom prst="rect">
            <a:avLst/>
          </a:prstGeom>
        </p:spPr>
      </p:pic>
      <p:pic>
        <p:nvPicPr>
          <p:cNvPr id="10" name="Grafik 9">
            <a:extLst>
              <a:ext uri="{FF2B5EF4-FFF2-40B4-BE49-F238E27FC236}">
                <a16:creationId xmlns:a16="http://schemas.microsoft.com/office/drawing/2014/main" id="{99CC99FA-2967-2466-8552-35FAC4AF0D66}"/>
              </a:ext>
            </a:extLst>
          </p:cNvPr>
          <p:cNvPicPr>
            <a:picLocks noChangeAspect="1"/>
          </p:cNvPicPr>
          <p:nvPr/>
        </p:nvPicPr>
        <p:blipFill>
          <a:blip r:embed="rId3"/>
          <a:stretch>
            <a:fillRect/>
          </a:stretch>
        </p:blipFill>
        <p:spPr>
          <a:xfrm>
            <a:off x="3652536" y="1030113"/>
            <a:ext cx="2281276" cy="2174037"/>
          </a:xfrm>
          <a:prstGeom prst="rect">
            <a:avLst/>
          </a:prstGeom>
        </p:spPr>
      </p:pic>
      <p:pic>
        <p:nvPicPr>
          <p:cNvPr id="11" name="Grafik 10">
            <a:extLst>
              <a:ext uri="{FF2B5EF4-FFF2-40B4-BE49-F238E27FC236}">
                <a16:creationId xmlns:a16="http://schemas.microsoft.com/office/drawing/2014/main" id="{4D80F22B-F321-8DE9-4240-851FD1E6DC19}"/>
              </a:ext>
            </a:extLst>
          </p:cNvPr>
          <p:cNvPicPr>
            <a:picLocks noChangeAspect="1"/>
          </p:cNvPicPr>
          <p:nvPr/>
        </p:nvPicPr>
        <p:blipFill>
          <a:blip r:embed="rId4"/>
          <a:stretch>
            <a:fillRect/>
          </a:stretch>
        </p:blipFill>
        <p:spPr>
          <a:xfrm>
            <a:off x="6369536" y="1030112"/>
            <a:ext cx="2281276" cy="2174037"/>
          </a:xfrm>
          <a:prstGeom prst="rect">
            <a:avLst/>
          </a:prstGeom>
        </p:spPr>
      </p:pic>
      <p:pic>
        <p:nvPicPr>
          <p:cNvPr id="12" name="Grafik 11">
            <a:extLst>
              <a:ext uri="{FF2B5EF4-FFF2-40B4-BE49-F238E27FC236}">
                <a16:creationId xmlns:a16="http://schemas.microsoft.com/office/drawing/2014/main" id="{66B3B0A8-4078-395E-0DF0-CDA3B7E181C7}"/>
              </a:ext>
            </a:extLst>
          </p:cNvPr>
          <p:cNvPicPr>
            <a:picLocks noChangeAspect="1"/>
          </p:cNvPicPr>
          <p:nvPr/>
        </p:nvPicPr>
        <p:blipFill>
          <a:blip r:embed="rId5"/>
          <a:stretch>
            <a:fillRect/>
          </a:stretch>
        </p:blipFill>
        <p:spPr>
          <a:xfrm>
            <a:off x="959098" y="3808947"/>
            <a:ext cx="2281276" cy="2174037"/>
          </a:xfrm>
          <a:prstGeom prst="rect">
            <a:avLst/>
          </a:prstGeom>
        </p:spPr>
      </p:pic>
      <p:pic>
        <p:nvPicPr>
          <p:cNvPr id="13" name="Grafik 12">
            <a:extLst>
              <a:ext uri="{FF2B5EF4-FFF2-40B4-BE49-F238E27FC236}">
                <a16:creationId xmlns:a16="http://schemas.microsoft.com/office/drawing/2014/main" id="{6F5D49DD-2BD9-36F1-C438-B1292B6FA0FF}"/>
              </a:ext>
            </a:extLst>
          </p:cNvPr>
          <p:cNvPicPr>
            <a:picLocks noChangeAspect="1"/>
          </p:cNvPicPr>
          <p:nvPr/>
        </p:nvPicPr>
        <p:blipFill>
          <a:blip r:embed="rId5"/>
          <a:stretch>
            <a:fillRect/>
          </a:stretch>
        </p:blipFill>
        <p:spPr>
          <a:xfrm>
            <a:off x="9011586" y="1011609"/>
            <a:ext cx="2281276" cy="2174037"/>
          </a:xfrm>
          <a:prstGeom prst="rect">
            <a:avLst/>
          </a:prstGeom>
        </p:spPr>
      </p:pic>
    </p:spTree>
    <p:extLst>
      <p:ext uri="{BB962C8B-B14F-4D97-AF65-F5344CB8AC3E}">
        <p14:creationId xmlns:p14="http://schemas.microsoft.com/office/powerpoint/2010/main" val="2592730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C513-B9CF-3CDA-EEBB-4389F290B574}"/>
              </a:ext>
            </a:extLst>
          </p:cNvPr>
          <p:cNvSpPr>
            <a:spLocks noGrp="1"/>
          </p:cNvSpPr>
          <p:nvPr>
            <p:ph type="title"/>
          </p:nvPr>
        </p:nvSpPr>
        <p:spPr/>
        <p:txBody>
          <a:bodyPr/>
          <a:lstStyle/>
          <a:p>
            <a:r>
              <a:rPr lang="de-DE" b="1" dirty="0">
                <a:solidFill>
                  <a:schemeClr val="bg1"/>
                </a:solidFill>
                <a:latin typeface="Bahnschrift" panose="020B0502040204020203" pitchFamily="34" charset="0"/>
              </a:rPr>
              <a:t>Psalm 139</a:t>
            </a:r>
          </a:p>
        </p:txBody>
      </p:sp>
      <p:sp>
        <p:nvSpPr>
          <p:cNvPr id="4" name="Inhaltsplatzhalter 3">
            <a:extLst>
              <a:ext uri="{FF2B5EF4-FFF2-40B4-BE49-F238E27FC236}">
                <a16:creationId xmlns:a16="http://schemas.microsoft.com/office/drawing/2014/main" id="{2C41E406-00F4-993B-51E5-2FEE83746D9A}"/>
              </a:ext>
            </a:extLst>
          </p:cNvPr>
          <p:cNvSpPr>
            <a:spLocks noGrp="1"/>
          </p:cNvSpPr>
          <p:nvPr>
            <p:ph idx="1"/>
          </p:nvPr>
        </p:nvSpPr>
        <p:spPr>
          <a:xfrm>
            <a:off x="1391478" y="1690688"/>
            <a:ext cx="9409044" cy="4351338"/>
          </a:xfrm>
        </p:spPr>
        <p:txBody>
          <a:bodyPr/>
          <a:lstStyle/>
          <a:p>
            <a:pPr marL="0" indent="0">
              <a:buNone/>
            </a:pPr>
            <a:r>
              <a:rPr lang="de-DE" dirty="0">
                <a:solidFill>
                  <a:schemeClr val="bg1"/>
                </a:solidFill>
                <a:latin typeface="Bahnschrift" panose="020B0502040204020203" pitchFamily="34" charset="0"/>
              </a:rPr>
              <a:t>14 Ich danke dir, dass du mich so herrlich und ausgezeichnet gemacht hast! Wunderbar sind deine Werke, das weiß ich wohl.</a:t>
            </a:r>
          </a:p>
          <a:p>
            <a:pPr marL="0" indent="0">
              <a:buNone/>
            </a:pPr>
            <a:r>
              <a:rPr lang="de-DE" dirty="0">
                <a:solidFill>
                  <a:schemeClr val="bg1"/>
                </a:solidFill>
                <a:latin typeface="Bahnschrift" panose="020B0502040204020203" pitchFamily="34" charset="0"/>
              </a:rPr>
              <a:t>15  Du hast zugesehen, wie ich im Verborgenen gestaltet wurde, wie ich gebildet wurde im Dunkel des Mutterleibes.</a:t>
            </a:r>
          </a:p>
        </p:txBody>
      </p:sp>
    </p:spTree>
    <p:extLst>
      <p:ext uri="{BB962C8B-B14F-4D97-AF65-F5344CB8AC3E}">
        <p14:creationId xmlns:p14="http://schemas.microsoft.com/office/powerpoint/2010/main" val="343910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C513-B9CF-3CDA-EEBB-4389F290B574}"/>
              </a:ext>
            </a:extLst>
          </p:cNvPr>
          <p:cNvSpPr>
            <a:spLocks noGrp="1"/>
          </p:cNvSpPr>
          <p:nvPr>
            <p:ph type="title"/>
          </p:nvPr>
        </p:nvSpPr>
        <p:spPr/>
        <p:txBody>
          <a:bodyPr/>
          <a:lstStyle/>
          <a:p>
            <a:r>
              <a:rPr lang="de-DE" b="1" dirty="0">
                <a:solidFill>
                  <a:schemeClr val="bg1"/>
                </a:solidFill>
                <a:latin typeface="Bahnschrift" panose="020B0502040204020203" pitchFamily="34" charset="0"/>
              </a:rPr>
              <a:t>1. Korinther 6</a:t>
            </a:r>
          </a:p>
        </p:txBody>
      </p:sp>
      <p:sp>
        <p:nvSpPr>
          <p:cNvPr id="4" name="Inhaltsplatzhalter 3">
            <a:extLst>
              <a:ext uri="{FF2B5EF4-FFF2-40B4-BE49-F238E27FC236}">
                <a16:creationId xmlns:a16="http://schemas.microsoft.com/office/drawing/2014/main" id="{2C41E406-00F4-993B-51E5-2FEE83746D9A}"/>
              </a:ext>
            </a:extLst>
          </p:cNvPr>
          <p:cNvSpPr>
            <a:spLocks noGrp="1"/>
          </p:cNvSpPr>
          <p:nvPr>
            <p:ph idx="1"/>
          </p:nvPr>
        </p:nvSpPr>
        <p:spPr>
          <a:xfrm>
            <a:off x="1391478" y="1690688"/>
            <a:ext cx="9409044" cy="4351338"/>
          </a:xfrm>
        </p:spPr>
        <p:txBody>
          <a:bodyPr/>
          <a:lstStyle/>
          <a:p>
            <a:pPr marL="0" indent="0">
              <a:buNone/>
            </a:pPr>
            <a:r>
              <a:rPr lang="de-DE" dirty="0">
                <a:solidFill>
                  <a:schemeClr val="bg1"/>
                </a:solidFill>
                <a:latin typeface="Bahnschrift" panose="020B0502040204020203" pitchFamily="34" charset="0"/>
              </a:rPr>
              <a:t>20 denn Gott hat einen hohen Preis für euch bezahlt. Deshalb ehrt Gott mit eurem Leib!</a:t>
            </a:r>
          </a:p>
        </p:txBody>
      </p:sp>
    </p:spTree>
    <p:extLst>
      <p:ext uri="{BB962C8B-B14F-4D97-AF65-F5344CB8AC3E}">
        <p14:creationId xmlns:p14="http://schemas.microsoft.com/office/powerpoint/2010/main" val="1449006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A027-3371-0BF4-C243-8A9080FFB1EB}"/>
              </a:ext>
            </a:extLst>
          </p:cNvPr>
          <p:cNvSpPr>
            <a:spLocks noGrp="1"/>
          </p:cNvSpPr>
          <p:nvPr>
            <p:ph type="title"/>
          </p:nvPr>
        </p:nvSpPr>
        <p:spPr>
          <a:xfrm>
            <a:off x="689065" y="818440"/>
            <a:ext cx="10813869" cy="1136094"/>
          </a:xfrm>
        </p:spPr>
        <p:txBody>
          <a:bodyPr/>
          <a:lstStyle/>
          <a:p>
            <a:r>
              <a:rPr lang="de-DE" cap="none" dirty="0">
                <a:solidFill>
                  <a:schemeClr val="bg1"/>
                </a:solidFill>
                <a:latin typeface="Bahnschrift" panose="020B0502040204020203" pitchFamily="34" charset="0"/>
              </a:rPr>
              <a:t>Carl R. Trueman</a:t>
            </a:r>
          </a:p>
        </p:txBody>
      </p:sp>
      <p:sp>
        <p:nvSpPr>
          <p:cNvPr id="3" name="Inhaltsplatzhalter 2">
            <a:extLst>
              <a:ext uri="{FF2B5EF4-FFF2-40B4-BE49-F238E27FC236}">
                <a16:creationId xmlns:a16="http://schemas.microsoft.com/office/drawing/2014/main" id="{F86BAD74-F6E6-5BC7-6D25-16D6ED04A394}"/>
              </a:ext>
            </a:extLst>
          </p:cNvPr>
          <p:cNvSpPr>
            <a:spLocks noGrp="1"/>
          </p:cNvSpPr>
          <p:nvPr>
            <p:ph idx="1"/>
          </p:nvPr>
        </p:nvSpPr>
        <p:spPr/>
        <p:txBody>
          <a:bodyPr anchor="ctr">
            <a:normAutofit/>
          </a:bodyPr>
          <a:lstStyle/>
          <a:p>
            <a:pPr marL="0" indent="0" algn="ctr">
              <a:lnSpc>
                <a:spcPct val="125000"/>
              </a:lnSpc>
              <a:buNone/>
            </a:pPr>
            <a:r>
              <a:rPr lang="de-DE" b="1" dirty="0">
                <a:solidFill>
                  <a:schemeClr val="bg1"/>
                </a:solidFill>
                <a:latin typeface="Bahnschrift" panose="020B0502040204020203" pitchFamily="34" charset="0"/>
              </a:rPr>
              <a:t>„So wendet [Nietzsche] sich etwa gegen die Vorstellung, dass das Universum an sich eine Bedeutung haben könnte. […] Tatsächlich sollte man nicht einmal von »Gesetzen« in der Natur sprechen. Denn das würde einen Gesetzgeber voraussetzen.“</a:t>
            </a:r>
            <a:endParaRPr lang="de-DE" dirty="0">
              <a:solidFill>
                <a:schemeClr val="bg1"/>
              </a:solidFill>
              <a:latin typeface="Bahnschrift" panose="020B0502040204020203" pitchFamily="34" charset="0"/>
            </a:endParaRPr>
          </a:p>
          <a:p>
            <a:pPr marL="0" indent="0" algn="ctr">
              <a:buNone/>
            </a:pPr>
            <a:endParaRPr lang="de-DE" dirty="0">
              <a:solidFill>
                <a:schemeClr val="bg1"/>
              </a:solidFill>
              <a:latin typeface="Bahnschrift" panose="020B0502040204020203" pitchFamily="34" charset="0"/>
            </a:endParaRPr>
          </a:p>
          <a:p>
            <a:pPr marL="0" indent="0" algn="ctr">
              <a:buNone/>
            </a:pPr>
            <a:r>
              <a:rPr lang="de-DE" sz="2000" i="1" dirty="0">
                <a:solidFill>
                  <a:schemeClr val="bg1"/>
                </a:solidFill>
                <a:latin typeface="Bahnschrift" panose="020B0502040204020203" pitchFamily="34" charset="0"/>
              </a:rPr>
              <a:t>Der Siegeszug des modernen Selbst, Seite 199.</a:t>
            </a:r>
          </a:p>
        </p:txBody>
      </p:sp>
    </p:spTree>
    <p:extLst>
      <p:ext uri="{BB962C8B-B14F-4D97-AF65-F5344CB8AC3E}">
        <p14:creationId xmlns:p14="http://schemas.microsoft.com/office/powerpoint/2010/main" val="1687518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A027-3371-0BF4-C243-8A9080FFB1EB}"/>
              </a:ext>
            </a:extLst>
          </p:cNvPr>
          <p:cNvSpPr>
            <a:spLocks noGrp="1"/>
          </p:cNvSpPr>
          <p:nvPr>
            <p:ph type="title"/>
          </p:nvPr>
        </p:nvSpPr>
        <p:spPr>
          <a:xfrm>
            <a:off x="689065" y="818440"/>
            <a:ext cx="10813869" cy="1136094"/>
          </a:xfrm>
        </p:spPr>
        <p:txBody>
          <a:bodyPr/>
          <a:lstStyle/>
          <a:p>
            <a:r>
              <a:rPr lang="de-DE" cap="none" dirty="0">
                <a:solidFill>
                  <a:schemeClr val="bg1"/>
                </a:solidFill>
                <a:latin typeface="Bahnschrift" panose="020B0502040204020203" pitchFamily="34" charset="0"/>
              </a:rPr>
              <a:t>Carl R. Trueman</a:t>
            </a:r>
          </a:p>
        </p:txBody>
      </p:sp>
      <p:sp>
        <p:nvSpPr>
          <p:cNvPr id="3" name="Inhaltsplatzhalter 2">
            <a:extLst>
              <a:ext uri="{FF2B5EF4-FFF2-40B4-BE49-F238E27FC236}">
                <a16:creationId xmlns:a16="http://schemas.microsoft.com/office/drawing/2014/main" id="{F86BAD74-F6E6-5BC7-6D25-16D6ED04A394}"/>
              </a:ext>
            </a:extLst>
          </p:cNvPr>
          <p:cNvSpPr>
            <a:spLocks noGrp="1"/>
          </p:cNvSpPr>
          <p:nvPr>
            <p:ph idx="1"/>
          </p:nvPr>
        </p:nvSpPr>
        <p:spPr/>
        <p:txBody>
          <a:bodyPr anchor="ctr">
            <a:normAutofit fontScale="85000" lnSpcReduction="20000"/>
          </a:bodyPr>
          <a:lstStyle/>
          <a:p>
            <a:pPr marL="0" indent="0" algn="ctr">
              <a:lnSpc>
                <a:spcPct val="140000"/>
              </a:lnSpc>
              <a:buNone/>
            </a:pPr>
            <a:r>
              <a:rPr lang="de-DE" b="1" dirty="0">
                <a:solidFill>
                  <a:schemeClr val="bg1"/>
                </a:solidFill>
                <a:latin typeface="Bahnschrift" panose="020B0502040204020203" pitchFamily="34" charset="0"/>
              </a:rPr>
              <a:t>„Mein Großvater verließ mit fünfzehn die Schule und verbrachte den Rest seines Arbeitslebens als Metallarbeiter in einer Fabrik […]. Wenn man ihn gefragt hätte, ob er seine Arbeit erfüllend findet, hätte er mit großer Wahrscheinlichkeit nicht einmal die Frage verstanden […]. Wenn er sie verstanden hätte, dann hätte er wahrscheinlich geantwortet, dass er durch seine Arbeit Geld verdient, damit seine Familie Essen auf dem Tisch und Schuhe an den Füßen hat. Wenn das zutraf, hätte er seine Arbeit als erfüllend bezeichnet.“</a:t>
            </a:r>
            <a:endParaRPr lang="de-DE" dirty="0">
              <a:solidFill>
                <a:schemeClr val="bg1"/>
              </a:solidFill>
              <a:latin typeface="Bahnschrift" panose="020B0502040204020203" pitchFamily="34" charset="0"/>
            </a:endParaRPr>
          </a:p>
          <a:p>
            <a:pPr marL="0" indent="0" algn="ctr">
              <a:buNone/>
            </a:pPr>
            <a:endParaRPr lang="de-DE" sz="700" i="1" dirty="0">
              <a:solidFill>
                <a:schemeClr val="bg1"/>
              </a:solidFill>
              <a:latin typeface="Bahnschrift" panose="020B0502040204020203" pitchFamily="34" charset="0"/>
            </a:endParaRPr>
          </a:p>
          <a:p>
            <a:pPr marL="0" indent="0" algn="ctr">
              <a:buNone/>
            </a:pPr>
            <a:r>
              <a:rPr lang="de-DE" sz="2000" i="1" dirty="0">
                <a:solidFill>
                  <a:schemeClr val="bg1"/>
                </a:solidFill>
                <a:latin typeface="Bahnschrift" panose="020B0502040204020203" pitchFamily="34" charset="0"/>
              </a:rPr>
              <a:t>Der Siegeszug des modernen Selbst, Seite 55.</a:t>
            </a:r>
          </a:p>
        </p:txBody>
      </p:sp>
    </p:spTree>
    <p:extLst>
      <p:ext uri="{BB962C8B-B14F-4D97-AF65-F5344CB8AC3E}">
        <p14:creationId xmlns:p14="http://schemas.microsoft.com/office/powerpoint/2010/main" val="2179140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A027-3371-0BF4-C243-8A9080FFB1EB}"/>
              </a:ext>
            </a:extLst>
          </p:cNvPr>
          <p:cNvSpPr>
            <a:spLocks noGrp="1"/>
          </p:cNvSpPr>
          <p:nvPr>
            <p:ph type="title"/>
          </p:nvPr>
        </p:nvSpPr>
        <p:spPr>
          <a:xfrm>
            <a:off x="689065" y="818440"/>
            <a:ext cx="10813869" cy="1136094"/>
          </a:xfrm>
        </p:spPr>
        <p:txBody>
          <a:bodyPr/>
          <a:lstStyle/>
          <a:p>
            <a:r>
              <a:rPr lang="de-DE" cap="none" dirty="0">
                <a:solidFill>
                  <a:schemeClr val="bg1"/>
                </a:solidFill>
                <a:latin typeface="Bahnschrift" panose="020B0502040204020203" pitchFamily="34" charset="0"/>
              </a:rPr>
              <a:t>Carl R. Trueman</a:t>
            </a:r>
          </a:p>
        </p:txBody>
      </p:sp>
      <p:sp>
        <p:nvSpPr>
          <p:cNvPr id="3" name="Inhaltsplatzhalter 2">
            <a:extLst>
              <a:ext uri="{FF2B5EF4-FFF2-40B4-BE49-F238E27FC236}">
                <a16:creationId xmlns:a16="http://schemas.microsoft.com/office/drawing/2014/main" id="{F86BAD74-F6E6-5BC7-6D25-16D6ED04A394}"/>
              </a:ext>
            </a:extLst>
          </p:cNvPr>
          <p:cNvSpPr>
            <a:spLocks noGrp="1"/>
          </p:cNvSpPr>
          <p:nvPr>
            <p:ph idx="1"/>
          </p:nvPr>
        </p:nvSpPr>
        <p:spPr>
          <a:xfrm>
            <a:off x="689065" y="1874385"/>
            <a:ext cx="10813869" cy="4055767"/>
          </a:xfrm>
        </p:spPr>
        <p:txBody>
          <a:bodyPr anchor="ctr">
            <a:normAutofit/>
          </a:bodyPr>
          <a:lstStyle/>
          <a:p>
            <a:pPr marL="0" indent="0" algn="ctr">
              <a:lnSpc>
                <a:spcPct val="100000"/>
              </a:lnSpc>
              <a:buNone/>
            </a:pPr>
            <a:r>
              <a:rPr lang="de-DE" b="1" dirty="0">
                <a:solidFill>
                  <a:schemeClr val="bg1"/>
                </a:solidFill>
                <a:latin typeface="Bahnschrift" panose="020B0502040204020203" pitchFamily="34" charset="0"/>
              </a:rPr>
              <a:t>„Das Leben soll so gelebt werden, dass es persönliche Erfüllung bringt. Diese persönliche Erfüllung ist etwas […], was man zutiefst innerhalb der eigenen Person erlebt.“</a:t>
            </a:r>
          </a:p>
          <a:p>
            <a:pPr marL="0" indent="0" algn="ctr">
              <a:lnSpc>
                <a:spcPct val="100000"/>
              </a:lnSpc>
              <a:buNone/>
            </a:pPr>
            <a:endParaRPr lang="de-DE" sz="700" b="1" i="1" dirty="0">
              <a:solidFill>
                <a:schemeClr val="bg1"/>
              </a:solidFill>
              <a:latin typeface="Bahnschrift" panose="020B0502040204020203" pitchFamily="34" charset="0"/>
            </a:endParaRPr>
          </a:p>
          <a:p>
            <a:pPr marL="0" indent="0" algn="ctr">
              <a:lnSpc>
                <a:spcPct val="100000"/>
              </a:lnSpc>
              <a:buNone/>
            </a:pPr>
            <a:endParaRPr lang="de-DE" sz="700" b="1" i="1" dirty="0">
              <a:solidFill>
                <a:schemeClr val="bg1"/>
              </a:solidFill>
              <a:latin typeface="Bahnschrift" panose="020B0502040204020203" pitchFamily="34" charset="0"/>
            </a:endParaRPr>
          </a:p>
          <a:p>
            <a:pPr marL="0" indent="0" algn="ctr">
              <a:lnSpc>
                <a:spcPct val="100000"/>
              </a:lnSpc>
              <a:buNone/>
            </a:pPr>
            <a:endParaRPr lang="de-DE" sz="700" i="1" dirty="0">
              <a:solidFill>
                <a:schemeClr val="bg1"/>
              </a:solidFill>
              <a:latin typeface="Bahnschrift" panose="020B0502040204020203" pitchFamily="34" charset="0"/>
            </a:endParaRPr>
          </a:p>
          <a:p>
            <a:pPr marL="0" indent="0" algn="ctr">
              <a:lnSpc>
                <a:spcPct val="100000"/>
              </a:lnSpc>
              <a:buNone/>
            </a:pPr>
            <a:r>
              <a:rPr lang="de-DE" sz="2000" i="1" dirty="0">
                <a:solidFill>
                  <a:schemeClr val="bg1"/>
                </a:solidFill>
                <a:latin typeface="Bahnschrift" panose="020B0502040204020203" pitchFamily="34" charset="0"/>
              </a:rPr>
              <a:t>Der Siegeszug des modernen Selbst, Seite 207.</a:t>
            </a:r>
          </a:p>
        </p:txBody>
      </p:sp>
    </p:spTree>
    <p:extLst>
      <p:ext uri="{BB962C8B-B14F-4D97-AF65-F5344CB8AC3E}">
        <p14:creationId xmlns:p14="http://schemas.microsoft.com/office/powerpoint/2010/main" val="1785577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76A3F-A249-C9F8-24F1-176F37B4981D}"/>
              </a:ext>
            </a:extLst>
          </p:cNvPr>
          <p:cNvSpPr>
            <a:spLocks noGrp="1"/>
          </p:cNvSpPr>
          <p:nvPr>
            <p:ph type="title"/>
          </p:nvPr>
        </p:nvSpPr>
        <p:spPr>
          <a:xfrm>
            <a:off x="8579321" y="638991"/>
            <a:ext cx="3335383" cy="1136094"/>
          </a:xfrm>
        </p:spPr>
        <p:txBody>
          <a:bodyPr/>
          <a:lstStyle/>
          <a:p>
            <a:r>
              <a:rPr lang="de-DE" sz="1800" b="0" cap="none" dirty="0">
                <a:latin typeface="Bahnschrift" panose="020B0502040204020203" pitchFamily="34" charset="0"/>
              </a:rPr>
              <a:t>Prägende Philosophen:</a:t>
            </a:r>
            <a:br>
              <a:rPr lang="de-DE" cap="none" dirty="0">
                <a:latin typeface="Bahnschrift" panose="020B0502040204020203" pitchFamily="34" charset="0"/>
              </a:rPr>
            </a:br>
            <a:r>
              <a:rPr lang="de-DE" cap="none" dirty="0">
                <a:latin typeface="Bahnschrift" panose="020B0502040204020203" pitchFamily="34" charset="0"/>
              </a:rPr>
              <a:t>Nietzsche</a:t>
            </a:r>
            <a:br>
              <a:rPr lang="de-DE" cap="none" dirty="0">
                <a:latin typeface="Bahnschrift" panose="020B0502040204020203" pitchFamily="34" charset="0"/>
              </a:rPr>
            </a:br>
            <a:r>
              <a:rPr lang="de-DE" cap="none" dirty="0">
                <a:latin typeface="Bahnschrift" panose="020B0502040204020203" pitchFamily="34" charset="0"/>
              </a:rPr>
              <a:t>Darwin</a:t>
            </a:r>
          </a:p>
        </p:txBody>
      </p:sp>
      <p:sp>
        <p:nvSpPr>
          <p:cNvPr id="3" name="Untertitel 2">
            <a:extLst>
              <a:ext uri="{FF2B5EF4-FFF2-40B4-BE49-F238E27FC236}">
                <a16:creationId xmlns:a16="http://schemas.microsoft.com/office/drawing/2014/main" id="{D02BD455-7E12-13D5-87FC-815A53E25936}"/>
              </a:ext>
            </a:extLst>
          </p:cNvPr>
          <p:cNvSpPr>
            <a:spLocks noGrp="1"/>
          </p:cNvSpPr>
          <p:nvPr>
            <p:ph type="subTitle" idx="10"/>
          </p:nvPr>
        </p:nvSpPr>
        <p:spPr>
          <a:xfrm>
            <a:off x="8579322" y="2404997"/>
            <a:ext cx="3335383" cy="3868803"/>
          </a:xfrm>
        </p:spPr>
        <p:txBody>
          <a:bodyPr wrap="none" lIns="90000">
            <a:normAutofit/>
          </a:bodyPr>
          <a:lstStyle/>
          <a:p>
            <a:pPr algn="l"/>
            <a:r>
              <a:rPr lang="de-DE" sz="1800" b="0" cap="none" dirty="0">
                <a:latin typeface="Bahnschrift" panose="020B0502040204020203" pitchFamily="34" charset="0"/>
              </a:rPr>
              <a:t>Schlüsselbegriffe:</a:t>
            </a:r>
            <a:endParaRPr lang="de-DE" sz="1800" dirty="0">
              <a:latin typeface="Bahnschrift" panose="020B0502040204020203" pitchFamily="34" charset="0"/>
            </a:endParaRPr>
          </a:p>
          <a:p>
            <a:pPr marL="342900" indent="-342900" algn="l">
              <a:buFont typeface="Arial" panose="020B0604020202020204" pitchFamily="34" charset="0"/>
              <a:buChar char="•"/>
            </a:pPr>
            <a:r>
              <a:rPr lang="de-DE" b="1" dirty="0">
                <a:latin typeface="Bahnschrift" panose="020B0502040204020203" pitchFamily="34" charset="0"/>
              </a:rPr>
              <a:t>Mimesis VS. </a:t>
            </a:r>
            <a:r>
              <a:rPr lang="de-DE" b="1" dirty="0" err="1">
                <a:latin typeface="Bahnschrift" panose="020B0502040204020203" pitchFamily="34" charset="0"/>
              </a:rPr>
              <a:t>Poiesis</a:t>
            </a:r>
            <a:endParaRPr lang="de-DE" b="1" dirty="0">
              <a:latin typeface="Bahnschrift" panose="020B0502040204020203" pitchFamily="34" charset="0"/>
            </a:endParaRPr>
          </a:p>
          <a:p>
            <a:pPr marL="342900" indent="-342900" algn="l">
              <a:buFont typeface="Arial" panose="020B0604020202020204" pitchFamily="34" charset="0"/>
              <a:buChar char="•"/>
            </a:pPr>
            <a:r>
              <a:rPr lang="de-DE" b="1" dirty="0">
                <a:latin typeface="Bahnschrift" panose="020B0502040204020203" pitchFamily="34" charset="0"/>
              </a:rPr>
              <a:t>Psychologisierung </a:t>
            </a:r>
            <a:br>
              <a:rPr lang="de-DE" b="1" dirty="0">
                <a:latin typeface="Bahnschrift" panose="020B0502040204020203" pitchFamily="34" charset="0"/>
              </a:rPr>
            </a:br>
            <a:r>
              <a:rPr lang="de-DE" b="1" dirty="0">
                <a:latin typeface="Bahnschrift" panose="020B0502040204020203" pitchFamily="34" charset="0"/>
              </a:rPr>
              <a:t>des Selbst</a:t>
            </a:r>
          </a:p>
          <a:p>
            <a:pPr marL="342900" indent="-342900" algn="l">
              <a:buFont typeface="Arial" panose="020B0604020202020204" pitchFamily="34" charset="0"/>
              <a:buChar char="•"/>
            </a:pPr>
            <a:r>
              <a:rPr lang="de-DE" b="1" dirty="0">
                <a:latin typeface="Bahnschrift" panose="020B0502040204020203" pitchFamily="34" charset="0"/>
              </a:rPr>
              <a:t>Identität durch:</a:t>
            </a:r>
          </a:p>
          <a:p>
            <a:pPr marL="800100" lvl="1" indent="-342900" algn="l">
              <a:buFont typeface="Arial" panose="020B0604020202020204" pitchFamily="34" charset="0"/>
              <a:buChar char="•"/>
            </a:pPr>
            <a:r>
              <a:rPr lang="de-DE" b="1" dirty="0">
                <a:latin typeface="Bahnschrift" panose="020B0502040204020203" pitchFamily="34" charset="0"/>
              </a:rPr>
              <a:t>Politik</a:t>
            </a:r>
          </a:p>
          <a:p>
            <a:pPr marL="800100" lvl="1" indent="-342900" algn="l">
              <a:buFont typeface="Arial" panose="020B0604020202020204" pitchFamily="34" charset="0"/>
              <a:buChar char="•"/>
            </a:pPr>
            <a:r>
              <a:rPr lang="de-DE" b="1" dirty="0">
                <a:latin typeface="Bahnschrift" panose="020B0502040204020203" pitchFamily="34" charset="0"/>
              </a:rPr>
              <a:t>Religion</a:t>
            </a:r>
          </a:p>
          <a:p>
            <a:pPr marL="800100" lvl="1" indent="-342900" algn="l">
              <a:buFont typeface="Arial" panose="020B0604020202020204" pitchFamily="34" charset="0"/>
              <a:buChar char="•"/>
            </a:pPr>
            <a:r>
              <a:rPr lang="de-DE" b="1" dirty="0">
                <a:latin typeface="Bahnschrift" panose="020B0502040204020203" pitchFamily="34" charset="0"/>
              </a:rPr>
              <a:t>Wirtschaft</a:t>
            </a:r>
          </a:p>
          <a:p>
            <a:pPr marL="800100" lvl="1" indent="-342900" algn="l">
              <a:buFont typeface="Arial" panose="020B0604020202020204" pitchFamily="34" charset="0"/>
              <a:buChar char="•"/>
            </a:pPr>
            <a:r>
              <a:rPr lang="de-DE" b="1" dirty="0">
                <a:latin typeface="Bahnschrift" panose="020B0502040204020203" pitchFamily="34" charset="0"/>
              </a:rPr>
              <a:t>Psyche</a:t>
            </a:r>
          </a:p>
          <a:p>
            <a:pPr marL="342900" indent="-342900" algn="l">
              <a:buFont typeface="Arial" panose="020B0604020202020204" pitchFamily="34" charset="0"/>
              <a:buChar char="•"/>
            </a:pPr>
            <a:r>
              <a:rPr lang="de-DE" b="1" dirty="0">
                <a:latin typeface="Bahnschrift" panose="020B0502040204020203" pitchFamily="34" charset="0"/>
              </a:rPr>
              <a:t>Selbstverwirklichung</a:t>
            </a:r>
          </a:p>
        </p:txBody>
      </p:sp>
      <p:sp>
        <p:nvSpPr>
          <p:cNvPr id="4" name="Inhaltsplatzhalter 3">
            <a:extLst>
              <a:ext uri="{FF2B5EF4-FFF2-40B4-BE49-F238E27FC236}">
                <a16:creationId xmlns:a16="http://schemas.microsoft.com/office/drawing/2014/main" id="{5B4CBF29-D101-AE72-5D2B-81A5EDCAA642}"/>
              </a:ext>
            </a:extLst>
          </p:cNvPr>
          <p:cNvSpPr>
            <a:spLocks noGrp="1"/>
          </p:cNvSpPr>
          <p:nvPr>
            <p:ph idx="1"/>
          </p:nvPr>
        </p:nvSpPr>
        <p:spPr>
          <a:xfrm>
            <a:off x="302695" y="2069024"/>
            <a:ext cx="7747437" cy="4351338"/>
          </a:xfrm>
        </p:spPr>
        <p:txBody>
          <a:bodyPr>
            <a:normAutofit/>
          </a:bodyPr>
          <a:lstStyle/>
          <a:p>
            <a:pPr marL="0" indent="0">
              <a:buNone/>
            </a:pPr>
            <a:r>
              <a:rPr lang="de-DE" sz="3200" dirty="0">
                <a:solidFill>
                  <a:schemeClr val="bg1"/>
                </a:solidFill>
                <a:effectLst/>
                <a:latin typeface="Bahnschrift" panose="020B0502040204020203" pitchFamily="34" charset="0"/>
              </a:rPr>
              <a:t>Frage #1:</a:t>
            </a:r>
            <a:br>
              <a:rPr lang="de-DE" sz="4800" b="1" dirty="0">
                <a:solidFill>
                  <a:schemeClr val="bg1"/>
                </a:solidFill>
                <a:effectLst/>
                <a:latin typeface="Bahnschrift" panose="020B0502040204020203" pitchFamily="34" charset="0"/>
              </a:rPr>
            </a:br>
            <a:r>
              <a:rPr lang="de-DE" sz="4800" b="1" dirty="0">
                <a:solidFill>
                  <a:schemeClr val="bg1"/>
                </a:solidFill>
                <a:effectLst/>
                <a:latin typeface="Bahnschrift" panose="020B0502040204020203" pitchFamily="34" charset="0"/>
              </a:rPr>
              <a:t>Hat die Welt bereits einen Sinn oder müssen wir ihr erst einen geben?</a:t>
            </a:r>
            <a:endParaRPr lang="de-DE" sz="4800"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4218488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D37C81-0EAD-2949-B4E6-40EAA16C877D}"/>
              </a:ext>
            </a:extLst>
          </p:cNvPr>
          <p:cNvPicPr>
            <a:picLocks noChangeAspect="1"/>
          </p:cNvPicPr>
          <p:nvPr/>
        </p:nvPicPr>
        <p:blipFill>
          <a:blip r:embed="rId2"/>
          <a:stretch>
            <a:fillRect/>
          </a:stretch>
        </p:blipFill>
        <p:spPr>
          <a:xfrm>
            <a:off x="1982189" y="2336021"/>
            <a:ext cx="8227621" cy="2127546"/>
          </a:xfrm>
          <a:prstGeom prst="rect">
            <a:avLst/>
          </a:prstGeom>
        </p:spPr>
      </p:pic>
    </p:spTree>
    <p:extLst>
      <p:ext uri="{BB962C8B-B14F-4D97-AF65-F5344CB8AC3E}">
        <p14:creationId xmlns:p14="http://schemas.microsoft.com/office/powerpoint/2010/main" val="940291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ADDD092-8414-841C-DEDE-F592C9062E1C}"/>
              </a:ext>
            </a:extLst>
          </p:cNvPr>
          <p:cNvPicPr>
            <a:picLocks noChangeAspect="1"/>
          </p:cNvPicPr>
          <p:nvPr/>
        </p:nvPicPr>
        <p:blipFill>
          <a:blip r:embed="rId2"/>
          <a:stretch>
            <a:fillRect/>
          </a:stretch>
        </p:blipFill>
        <p:spPr>
          <a:xfrm>
            <a:off x="656055" y="405869"/>
            <a:ext cx="1414464" cy="1347972"/>
          </a:xfrm>
          <a:prstGeom prst="rect">
            <a:avLst/>
          </a:prstGeom>
        </p:spPr>
      </p:pic>
      <p:pic>
        <p:nvPicPr>
          <p:cNvPr id="13" name="Grafik 12">
            <a:extLst>
              <a:ext uri="{FF2B5EF4-FFF2-40B4-BE49-F238E27FC236}">
                <a16:creationId xmlns:a16="http://schemas.microsoft.com/office/drawing/2014/main" id="{57208949-6519-19E2-1645-48A2C96329D1}"/>
              </a:ext>
            </a:extLst>
          </p:cNvPr>
          <p:cNvPicPr>
            <a:picLocks noChangeAspect="1"/>
          </p:cNvPicPr>
          <p:nvPr/>
        </p:nvPicPr>
        <p:blipFill>
          <a:blip r:embed="rId3"/>
          <a:stretch>
            <a:fillRect/>
          </a:stretch>
        </p:blipFill>
        <p:spPr>
          <a:xfrm>
            <a:off x="6435504" y="405869"/>
            <a:ext cx="1414464" cy="1347972"/>
          </a:xfrm>
          <a:prstGeom prst="rect">
            <a:avLst/>
          </a:prstGeom>
        </p:spPr>
      </p:pic>
      <p:sp>
        <p:nvSpPr>
          <p:cNvPr id="2" name="Textfeld 1">
            <a:extLst>
              <a:ext uri="{FF2B5EF4-FFF2-40B4-BE49-F238E27FC236}">
                <a16:creationId xmlns:a16="http://schemas.microsoft.com/office/drawing/2014/main" id="{47F00B5A-B2CD-9CF8-F227-AFEE83E688D2}"/>
              </a:ext>
            </a:extLst>
          </p:cNvPr>
          <p:cNvSpPr txBox="1"/>
          <p:nvPr/>
        </p:nvSpPr>
        <p:spPr>
          <a:xfrm>
            <a:off x="1636043" y="405870"/>
            <a:ext cx="3796522" cy="1050159"/>
          </a:xfrm>
          <a:prstGeom prst="rect">
            <a:avLst/>
          </a:prstGeom>
          <a:noFill/>
        </p:spPr>
        <p:txBody>
          <a:bodyPr wrap="square" rtlCol="0">
            <a:spAutoFit/>
          </a:bodyPr>
          <a:lstStyle/>
          <a:p>
            <a:pPr algn="ctr">
              <a:lnSpc>
                <a:spcPct val="150000"/>
              </a:lnSpc>
            </a:pPr>
            <a:r>
              <a:rPr lang="de-DE" sz="4800" b="1" u="sng" dirty="0">
                <a:solidFill>
                  <a:schemeClr val="bg1"/>
                </a:solidFill>
                <a:latin typeface="Bahnschrift" panose="020B0502040204020203" pitchFamily="34" charset="0"/>
              </a:rPr>
              <a:t>Gott</a:t>
            </a:r>
          </a:p>
        </p:txBody>
      </p:sp>
      <p:sp>
        <p:nvSpPr>
          <p:cNvPr id="8" name="Textfeld 7">
            <a:extLst>
              <a:ext uri="{FF2B5EF4-FFF2-40B4-BE49-F238E27FC236}">
                <a16:creationId xmlns:a16="http://schemas.microsoft.com/office/drawing/2014/main" id="{BD115971-0625-182C-11CD-72A729B999A1}"/>
              </a:ext>
            </a:extLst>
          </p:cNvPr>
          <p:cNvSpPr txBox="1"/>
          <p:nvPr/>
        </p:nvSpPr>
        <p:spPr>
          <a:xfrm>
            <a:off x="7415491" y="405869"/>
            <a:ext cx="3796522" cy="1050159"/>
          </a:xfrm>
          <a:prstGeom prst="rect">
            <a:avLst/>
          </a:prstGeom>
          <a:noFill/>
        </p:spPr>
        <p:txBody>
          <a:bodyPr wrap="square" rtlCol="0">
            <a:spAutoFit/>
          </a:bodyPr>
          <a:lstStyle/>
          <a:p>
            <a:pPr algn="ctr">
              <a:lnSpc>
                <a:spcPct val="150000"/>
              </a:lnSpc>
            </a:pPr>
            <a:r>
              <a:rPr lang="de-DE" sz="4800" b="1" u="sng" dirty="0">
                <a:solidFill>
                  <a:schemeClr val="bg1"/>
                </a:solidFill>
                <a:latin typeface="Bahnschrift" panose="020B0502040204020203" pitchFamily="34" charset="0"/>
              </a:rPr>
              <a:t>Welt</a:t>
            </a:r>
          </a:p>
        </p:txBody>
      </p:sp>
      <p:sp>
        <p:nvSpPr>
          <p:cNvPr id="3" name="Textfeld 2">
            <a:extLst>
              <a:ext uri="{FF2B5EF4-FFF2-40B4-BE49-F238E27FC236}">
                <a16:creationId xmlns:a16="http://schemas.microsoft.com/office/drawing/2014/main" id="{FE5D02E9-4F34-D3B4-B340-980199ADD30F}"/>
              </a:ext>
            </a:extLst>
          </p:cNvPr>
          <p:cNvSpPr txBox="1"/>
          <p:nvPr/>
        </p:nvSpPr>
        <p:spPr>
          <a:xfrm>
            <a:off x="795130" y="1955058"/>
            <a:ext cx="4637435" cy="4493538"/>
          </a:xfrm>
          <a:prstGeom prst="rect">
            <a:avLst/>
          </a:prstGeom>
          <a:noFill/>
        </p:spPr>
        <p:txBody>
          <a:bodyPr wrap="square" rtlCol="0">
            <a:spAutoFit/>
          </a:bodyPr>
          <a:lstStyle/>
          <a:p>
            <a:r>
              <a:rPr lang="de-DE" sz="2600" b="1" dirty="0">
                <a:solidFill>
                  <a:schemeClr val="bg1"/>
                </a:solidFill>
                <a:latin typeface="Bahnschrift SemiBold" panose="020B0502040204020203" pitchFamily="34" charset="0"/>
              </a:rPr>
              <a:t>Du hast einen gottgegebenen Wert, der sich niemals ändern wird. Du kannst dich nicht wertvoller oder weniger wertvoll machen.</a:t>
            </a:r>
          </a:p>
          <a:p>
            <a:endParaRPr lang="de-DE" sz="2600" b="1" dirty="0">
              <a:solidFill>
                <a:schemeClr val="bg1"/>
              </a:solidFill>
              <a:latin typeface="Bahnschrift SemiBold" panose="020B0502040204020203" pitchFamily="34" charset="0"/>
            </a:endParaRPr>
          </a:p>
          <a:p>
            <a:r>
              <a:rPr lang="de-DE" sz="2600" b="1" dirty="0">
                <a:solidFill>
                  <a:schemeClr val="bg1"/>
                </a:solidFill>
                <a:latin typeface="Bahnschrift SemiBold" panose="020B0502040204020203" pitchFamily="34" charset="0"/>
              </a:rPr>
              <a:t>Gott hat einen Plan für dein Leben. Er ruft dich, mit ihm in Beziehung zu leben und dich von ihm durch dieses Leben leiten zu lassen.</a:t>
            </a:r>
          </a:p>
        </p:txBody>
      </p:sp>
      <p:sp>
        <p:nvSpPr>
          <p:cNvPr id="4" name="Textfeld 3">
            <a:extLst>
              <a:ext uri="{FF2B5EF4-FFF2-40B4-BE49-F238E27FC236}">
                <a16:creationId xmlns:a16="http://schemas.microsoft.com/office/drawing/2014/main" id="{93D5ECB5-4DA3-348A-C834-10A3342A83DE}"/>
              </a:ext>
            </a:extLst>
          </p:cNvPr>
          <p:cNvSpPr txBox="1"/>
          <p:nvPr/>
        </p:nvSpPr>
        <p:spPr>
          <a:xfrm>
            <a:off x="6574578" y="1955058"/>
            <a:ext cx="4637435" cy="3293209"/>
          </a:xfrm>
          <a:prstGeom prst="rect">
            <a:avLst/>
          </a:prstGeom>
          <a:noFill/>
        </p:spPr>
        <p:txBody>
          <a:bodyPr wrap="square" rtlCol="0">
            <a:spAutoFit/>
          </a:bodyPr>
          <a:lstStyle/>
          <a:p>
            <a:r>
              <a:rPr lang="de-DE" sz="2600" b="1" dirty="0">
                <a:solidFill>
                  <a:schemeClr val="bg1"/>
                </a:solidFill>
                <a:latin typeface="Bahnschrift SemiBold" panose="020B0502040204020203" pitchFamily="34" charset="0"/>
              </a:rPr>
              <a:t>Diese Welt hat von sich aus keinen Sinn, wir müssen ihr und unserem Leben selbst eine Bedeutung geben.</a:t>
            </a:r>
          </a:p>
          <a:p>
            <a:endParaRPr lang="de-DE" sz="2600" b="1" dirty="0">
              <a:solidFill>
                <a:schemeClr val="bg1"/>
              </a:solidFill>
              <a:latin typeface="Bahnschrift SemiBold" panose="020B0502040204020203" pitchFamily="34" charset="0"/>
            </a:endParaRPr>
          </a:p>
          <a:p>
            <a:r>
              <a:rPr lang="de-DE" sz="2600" b="1" dirty="0">
                <a:solidFill>
                  <a:schemeClr val="bg1"/>
                </a:solidFill>
                <a:latin typeface="Bahnschrift SemiBold" panose="020B0502040204020203" pitchFamily="34" charset="0"/>
              </a:rPr>
              <a:t>Du bist so wertvoll, wie dich andere oder du dich selbst wertvoll finden bzw. findest.</a:t>
            </a:r>
          </a:p>
        </p:txBody>
      </p:sp>
    </p:spTree>
    <p:extLst>
      <p:ext uri="{BB962C8B-B14F-4D97-AF65-F5344CB8AC3E}">
        <p14:creationId xmlns:p14="http://schemas.microsoft.com/office/powerpoint/2010/main" val="3497737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B9977-06A4-52BD-A631-0EF977AC9D85}"/>
              </a:ext>
            </a:extLst>
          </p:cNvPr>
          <p:cNvSpPr>
            <a:spLocks noGrp="1"/>
          </p:cNvSpPr>
          <p:nvPr>
            <p:ph type="title"/>
          </p:nvPr>
        </p:nvSpPr>
        <p:spPr/>
        <p:txBody>
          <a:bodyPr>
            <a:normAutofit/>
          </a:bodyPr>
          <a:lstStyle/>
          <a:p>
            <a:r>
              <a:rPr lang="de-DE" sz="3600" dirty="0">
                <a:solidFill>
                  <a:schemeClr val="bg1"/>
                </a:solidFill>
                <a:effectLst/>
                <a:latin typeface="Bahnschrift" panose="020B0502040204020203" pitchFamily="34" charset="0"/>
              </a:rPr>
              <a:t>Frage #2:</a:t>
            </a:r>
            <a:br>
              <a:rPr lang="de-DE" sz="5200" b="1" dirty="0">
                <a:solidFill>
                  <a:schemeClr val="bg1"/>
                </a:solidFill>
                <a:effectLst/>
                <a:latin typeface="Bahnschrift" panose="020B0502040204020203" pitchFamily="34" charset="0"/>
              </a:rPr>
            </a:br>
            <a:r>
              <a:rPr lang="de-DE" sz="5200" b="1" dirty="0">
                <a:solidFill>
                  <a:schemeClr val="bg1"/>
                </a:solidFill>
                <a:effectLst/>
                <a:latin typeface="Bahnschrift" panose="020B0502040204020203" pitchFamily="34" charset="0"/>
              </a:rPr>
              <a:t>Ist der Mensch von Natur aus gut oder schlecht?</a:t>
            </a:r>
            <a:endParaRPr lang="de-DE" sz="5200" dirty="0">
              <a:solidFill>
                <a:schemeClr val="bg1"/>
              </a:solidFill>
              <a:effectLst/>
              <a:latin typeface="Bahnschrift" panose="020B0502040204020203" pitchFamily="34" charset="0"/>
            </a:endParaRPr>
          </a:p>
        </p:txBody>
      </p:sp>
      <p:sp>
        <p:nvSpPr>
          <p:cNvPr id="3" name="Textplatzhalter 2">
            <a:extLst>
              <a:ext uri="{FF2B5EF4-FFF2-40B4-BE49-F238E27FC236}">
                <a16:creationId xmlns:a16="http://schemas.microsoft.com/office/drawing/2014/main" id="{0AF92AAB-AA2C-F07B-E00B-1C078AAE1F3B}"/>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258018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1B8B9A2-8483-1A7C-A85E-88AFCD270A5A}"/>
              </a:ext>
            </a:extLst>
          </p:cNvPr>
          <p:cNvPicPr>
            <a:picLocks noChangeAspect="1"/>
          </p:cNvPicPr>
          <p:nvPr/>
        </p:nvPicPr>
        <p:blipFill>
          <a:blip r:embed="rId2"/>
          <a:stretch>
            <a:fillRect/>
          </a:stretch>
        </p:blipFill>
        <p:spPr>
          <a:xfrm>
            <a:off x="959098" y="1011609"/>
            <a:ext cx="2281276" cy="2174037"/>
          </a:xfrm>
          <a:prstGeom prst="rect">
            <a:avLst/>
          </a:prstGeom>
        </p:spPr>
      </p:pic>
      <p:pic>
        <p:nvPicPr>
          <p:cNvPr id="10" name="Grafik 9">
            <a:extLst>
              <a:ext uri="{FF2B5EF4-FFF2-40B4-BE49-F238E27FC236}">
                <a16:creationId xmlns:a16="http://schemas.microsoft.com/office/drawing/2014/main" id="{99CC99FA-2967-2466-8552-35FAC4AF0D66}"/>
              </a:ext>
            </a:extLst>
          </p:cNvPr>
          <p:cNvPicPr>
            <a:picLocks noChangeAspect="1"/>
          </p:cNvPicPr>
          <p:nvPr/>
        </p:nvPicPr>
        <p:blipFill>
          <a:blip r:embed="rId3"/>
          <a:stretch>
            <a:fillRect/>
          </a:stretch>
        </p:blipFill>
        <p:spPr>
          <a:xfrm>
            <a:off x="3652536" y="1030113"/>
            <a:ext cx="2281276" cy="2174037"/>
          </a:xfrm>
          <a:prstGeom prst="rect">
            <a:avLst/>
          </a:prstGeom>
        </p:spPr>
      </p:pic>
      <p:pic>
        <p:nvPicPr>
          <p:cNvPr id="11" name="Grafik 10">
            <a:extLst>
              <a:ext uri="{FF2B5EF4-FFF2-40B4-BE49-F238E27FC236}">
                <a16:creationId xmlns:a16="http://schemas.microsoft.com/office/drawing/2014/main" id="{4D80F22B-F321-8DE9-4240-851FD1E6DC19}"/>
              </a:ext>
            </a:extLst>
          </p:cNvPr>
          <p:cNvPicPr>
            <a:picLocks noChangeAspect="1"/>
          </p:cNvPicPr>
          <p:nvPr/>
        </p:nvPicPr>
        <p:blipFill>
          <a:blip r:embed="rId4"/>
          <a:stretch>
            <a:fillRect/>
          </a:stretch>
        </p:blipFill>
        <p:spPr>
          <a:xfrm>
            <a:off x="6369536" y="1030112"/>
            <a:ext cx="2281276" cy="2174037"/>
          </a:xfrm>
          <a:prstGeom prst="rect">
            <a:avLst/>
          </a:prstGeom>
        </p:spPr>
      </p:pic>
      <p:pic>
        <p:nvPicPr>
          <p:cNvPr id="12" name="Grafik 11">
            <a:extLst>
              <a:ext uri="{FF2B5EF4-FFF2-40B4-BE49-F238E27FC236}">
                <a16:creationId xmlns:a16="http://schemas.microsoft.com/office/drawing/2014/main" id="{66B3B0A8-4078-395E-0DF0-CDA3B7E181C7}"/>
              </a:ext>
            </a:extLst>
          </p:cNvPr>
          <p:cNvPicPr>
            <a:picLocks noChangeAspect="1"/>
          </p:cNvPicPr>
          <p:nvPr/>
        </p:nvPicPr>
        <p:blipFill>
          <a:blip r:embed="rId5"/>
          <a:stretch>
            <a:fillRect/>
          </a:stretch>
        </p:blipFill>
        <p:spPr>
          <a:xfrm>
            <a:off x="959098" y="3808947"/>
            <a:ext cx="2281276" cy="2174037"/>
          </a:xfrm>
          <a:prstGeom prst="rect">
            <a:avLst/>
          </a:prstGeom>
        </p:spPr>
      </p:pic>
      <p:pic>
        <p:nvPicPr>
          <p:cNvPr id="13" name="Grafik 12">
            <a:extLst>
              <a:ext uri="{FF2B5EF4-FFF2-40B4-BE49-F238E27FC236}">
                <a16:creationId xmlns:a16="http://schemas.microsoft.com/office/drawing/2014/main" id="{6F5D49DD-2BD9-36F1-C438-B1292B6FA0FF}"/>
              </a:ext>
            </a:extLst>
          </p:cNvPr>
          <p:cNvPicPr>
            <a:picLocks noChangeAspect="1"/>
          </p:cNvPicPr>
          <p:nvPr/>
        </p:nvPicPr>
        <p:blipFill>
          <a:blip r:embed="rId5"/>
          <a:stretch>
            <a:fillRect/>
          </a:stretch>
        </p:blipFill>
        <p:spPr>
          <a:xfrm>
            <a:off x="9011586" y="1011609"/>
            <a:ext cx="2281276" cy="2174037"/>
          </a:xfrm>
          <a:prstGeom prst="rect">
            <a:avLst/>
          </a:prstGeom>
        </p:spPr>
      </p:pic>
      <p:pic>
        <p:nvPicPr>
          <p:cNvPr id="14" name="Grafik 13">
            <a:extLst>
              <a:ext uri="{FF2B5EF4-FFF2-40B4-BE49-F238E27FC236}">
                <a16:creationId xmlns:a16="http://schemas.microsoft.com/office/drawing/2014/main" id="{F7AB44AA-77F8-7419-3BB4-25BDCA03570B}"/>
              </a:ext>
            </a:extLst>
          </p:cNvPr>
          <p:cNvPicPr>
            <a:picLocks noChangeAspect="1"/>
          </p:cNvPicPr>
          <p:nvPr/>
        </p:nvPicPr>
        <p:blipFill>
          <a:blip r:embed="rId6"/>
          <a:stretch>
            <a:fillRect/>
          </a:stretch>
        </p:blipFill>
        <p:spPr>
          <a:xfrm>
            <a:off x="3652536" y="3808947"/>
            <a:ext cx="2281276" cy="2174037"/>
          </a:xfrm>
          <a:prstGeom prst="rect">
            <a:avLst/>
          </a:prstGeom>
        </p:spPr>
      </p:pic>
    </p:spTree>
    <p:extLst>
      <p:ext uri="{BB962C8B-B14F-4D97-AF65-F5344CB8AC3E}">
        <p14:creationId xmlns:p14="http://schemas.microsoft.com/office/powerpoint/2010/main" val="1416478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C513-B9CF-3CDA-EEBB-4389F290B574}"/>
              </a:ext>
            </a:extLst>
          </p:cNvPr>
          <p:cNvSpPr>
            <a:spLocks noGrp="1"/>
          </p:cNvSpPr>
          <p:nvPr>
            <p:ph type="title"/>
          </p:nvPr>
        </p:nvSpPr>
        <p:spPr/>
        <p:txBody>
          <a:bodyPr/>
          <a:lstStyle/>
          <a:p>
            <a:r>
              <a:rPr lang="de-DE" b="1" dirty="0">
                <a:solidFill>
                  <a:schemeClr val="bg1"/>
                </a:solidFill>
                <a:latin typeface="Bahnschrift" panose="020B0502040204020203" pitchFamily="34" charset="0"/>
              </a:rPr>
              <a:t>Sprüche 28,26</a:t>
            </a:r>
          </a:p>
        </p:txBody>
      </p:sp>
      <p:sp>
        <p:nvSpPr>
          <p:cNvPr id="4" name="Inhaltsplatzhalter 3">
            <a:extLst>
              <a:ext uri="{FF2B5EF4-FFF2-40B4-BE49-F238E27FC236}">
                <a16:creationId xmlns:a16="http://schemas.microsoft.com/office/drawing/2014/main" id="{2C41E406-00F4-993B-51E5-2FEE83746D9A}"/>
              </a:ext>
            </a:extLst>
          </p:cNvPr>
          <p:cNvSpPr>
            <a:spLocks noGrp="1"/>
          </p:cNvSpPr>
          <p:nvPr>
            <p:ph idx="1"/>
          </p:nvPr>
        </p:nvSpPr>
        <p:spPr>
          <a:xfrm>
            <a:off x="1391478" y="1690688"/>
            <a:ext cx="9409044" cy="4351338"/>
          </a:xfrm>
        </p:spPr>
        <p:txBody>
          <a:bodyPr/>
          <a:lstStyle/>
          <a:p>
            <a:pPr marL="0" indent="0">
              <a:buNone/>
            </a:pPr>
            <a:r>
              <a:rPr lang="de-DE" dirty="0">
                <a:solidFill>
                  <a:schemeClr val="bg1"/>
                </a:solidFill>
                <a:latin typeface="Bahnschrift" panose="020B0502040204020203" pitchFamily="34" charset="0"/>
              </a:rPr>
              <a:t>Wer sich auf sein eigenes Herz verlässt, ist ein Narr; wer aber in der Weisheit wandelt, der wird entkommen.</a:t>
            </a:r>
          </a:p>
        </p:txBody>
      </p:sp>
    </p:spTree>
    <p:extLst>
      <p:ext uri="{BB962C8B-B14F-4D97-AF65-F5344CB8AC3E}">
        <p14:creationId xmlns:p14="http://schemas.microsoft.com/office/powerpoint/2010/main" val="2726777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C513-B9CF-3CDA-EEBB-4389F290B574}"/>
              </a:ext>
            </a:extLst>
          </p:cNvPr>
          <p:cNvSpPr>
            <a:spLocks noGrp="1"/>
          </p:cNvSpPr>
          <p:nvPr>
            <p:ph type="title"/>
          </p:nvPr>
        </p:nvSpPr>
        <p:spPr/>
        <p:txBody>
          <a:bodyPr/>
          <a:lstStyle/>
          <a:p>
            <a:r>
              <a:rPr lang="de-DE" b="1" dirty="0">
                <a:solidFill>
                  <a:schemeClr val="bg1"/>
                </a:solidFill>
                <a:latin typeface="Bahnschrift" panose="020B0502040204020203" pitchFamily="34" charset="0"/>
              </a:rPr>
              <a:t>Jeremia 17</a:t>
            </a:r>
          </a:p>
        </p:txBody>
      </p:sp>
      <p:sp>
        <p:nvSpPr>
          <p:cNvPr id="4" name="Inhaltsplatzhalter 3">
            <a:extLst>
              <a:ext uri="{FF2B5EF4-FFF2-40B4-BE49-F238E27FC236}">
                <a16:creationId xmlns:a16="http://schemas.microsoft.com/office/drawing/2014/main" id="{2C41E406-00F4-993B-51E5-2FEE83746D9A}"/>
              </a:ext>
            </a:extLst>
          </p:cNvPr>
          <p:cNvSpPr>
            <a:spLocks noGrp="1"/>
          </p:cNvSpPr>
          <p:nvPr>
            <p:ph idx="1"/>
          </p:nvPr>
        </p:nvSpPr>
        <p:spPr>
          <a:xfrm>
            <a:off x="1391478" y="1690688"/>
            <a:ext cx="9409044" cy="4351338"/>
          </a:xfrm>
        </p:spPr>
        <p:txBody>
          <a:bodyPr/>
          <a:lstStyle/>
          <a:p>
            <a:pPr marL="0" indent="0">
              <a:buNone/>
            </a:pPr>
            <a:r>
              <a:rPr lang="de-DE" dirty="0">
                <a:solidFill>
                  <a:schemeClr val="bg1"/>
                </a:solidFill>
                <a:latin typeface="Bahnschrift" panose="020B0502040204020203" pitchFamily="34" charset="0"/>
              </a:rPr>
              <a:t>9 Nichts auf dieser Welt ist so hinterhältig und verschlagen wie das Herz des Menschen. Wer kann es durchschauen?</a:t>
            </a:r>
          </a:p>
          <a:p>
            <a:pPr marL="0" indent="0">
              <a:buNone/>
            </a:pPr>
            <a:r>
              <a:rPr lang="de-DE" dirty="0">
                <a:solidFill>
                  <a:schemeClr val="bg1"/>
                </a:solidFill>
                <a:latin typeface="Bahnschrift" panose="020B0502040204020203" pitchFamily="34" charset="0"/>
              </a:rPr>
              <a:t>10 Nur ich, der HERR, kann es! Ich prüfe jeden Menschen bis in sein tiefstes Innerstes hinein. Ich werde jedem das geben, was er für seine Taten verdient.</a:t>
            </a:r>
          </a:p>
          <a:p>
            <a:pPr marL="0" indent="0">
              <a:buNone/>
            </a:pPr>
            <a:endParaRPr lang="de-DE"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483311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C513-B9CF-3CDA-EEBB-4389F290B574}"/>
              </a:ext>
            </a:extLst>
          </p:cNvPr>
          <p:cNvSpPr>
            <a:spLocks noGrp="1"/>
          </p:cNvSpPr>
          <p:nvPr>
            <p:ph type="title"/>
          </p:nvPr>
        </p:nvSpPr>
        <p:spPr/>
        <p:txBody>
          <a:bodyPr/>
          <a:lstStyle/>
          <a:p>
            <a:r>
              <a:rPr lang="de-DE" b="1" dirty="0">
                <a:solidFill>
                  <a:schemeClr val="bg1"/>
                </a:solidFill>
                <a:latin typeface="Bahnschrift" panose="020B0502040204020203" pitchFamily="34" charset="0"/>
              </a:rPr>
              <a:t>Galater 5</a:t>
            </a:r>
          </a:p>
        </p:txBody>
      </p:sp>
      <p:sp>
        <p:nvSpPr>
          <p:cNvPr id="4" name="Inhaltsplatzhalter 3">
            <a:extLst>
              <a:ext uri="{FF2B5EF4-FFF2-40B4-BE49-F238E27FC236}">
                <a16:creationId xmlns:a16="http://schemas.microsoft.com/office/drawing/2014/main" id="{2C41E406-00F4-993B-51E5-2FEE83746D9A}"/>
              </a:ext>
            </a:extLst>
          </p:cNvPr>
          <p:cNvSpPr>
            <a:spLocks noGrp="1"/>
          </p:cNvSpPr>
          <p:nvPr>
            <p:ph idx="1"/>
          </p:nvPr>
        </p:nvSpPr>
        <p:spPr>
          <a:xfrm>
            <a:off x="1391478" y="1690688"/>
            <a:ext cx="9409044" cy="4351338"/>
          </a:xfrm>
        </p:spPr>
        <p:txBody>
          <a:bodyPr/>
          <a:lstStyle/>
          <a:p>
            <a:pPr marL="0" indent="0">
              <a:buNone/>
            </a:pPr>
            <a:r>
              <a:rPr lang="de-DE" dirty="0">
                <a:solidFill>
                  <a:schemeClr val="bg1"/>
                </a:solidFill>
                <a:latin typeface="Bahnschrift" panose="020B0502040204020203" pitchFamily="34" charset="0"/>
              </a:rPr>
              <a:t>19 Was die menschliche Natur erzeugt, ist offensichtlich: sexuelle Unmoral, Unsittlichkeit und Ausschweifung,</a:t>
            </a:r>
          </a:p>
          <a:p>
            <a:pPr marL="0" indent="0">
              <a:buNone/>
            </a:pPr>
            <a:r>
              <a:rPr lang="de-DE" dirty="0">
                <a:solidFill>
                  <a:schemeClr val="bg1"/>
                </a:solidFill>
                <a:latin typeface="Bahnschrift" panose="020B0502040204020203" pitchFamily="34" charset="0"/>
              </a:rPr>
              <a:t>20 Götzendienst und Zauberei, Feindseligkeit, Streit und Eifersucht, Zornausbrüche, Intrigen, Zwistigkeiten und Spaltungen,</a:t>
            </a:r>
          </a:p>
          <a:p>
            <a:pPr marL="0" indent="0">
              <a:buNone/>
            </a:pPr>
            <a:r>
              <a:rPr lang="de-DE" dirty="0">
                <a:solidFill>
                  <a:schemeClr val="bg1"/>
                </a:solidFill>
                <a:latin typeface="Bahnschrift" panose="020B0502040204020203" pitchFamily="34" charset="0"/>
              </a:rPr>
              <a:t>21 </a:t>
            </a:r>
            <a:r>
              <a:rPr lang="de-DE" dirty="0" err="1">
                <a:solidFill>
                  <a:schemeClr val="bg1"/>
                </a:solidFill>
                <a:latin typeface="Bahnschrift" panose="020B0502040204020203" pitchFamily="34" charset="0"/>
              </a:rPr>
              <a:t>Neidereien</a:t>
            </a:r>
            <a:r>
              <a:rPr lang="de-DE" dirty="0">
                <a:solidFill>
                  <a:schemeClr val="bg1"/>
                </a:solidFill>
                <a:latin typeface="Bahnschrift" panose="020B0502040204020203" pitchFamily="34" charset="0"/>
              </a:rPr>
              <a:t>, Sauforgien, Fressgelage und ähnliche Dinge. Ich warne euch, wie ich das schon früher getan habe: Wer so lebt, wird in Gottes Reich keinen Platz haben.</a:t>
            </a:r>
          </a:p>
        </p:txBody>
      </p:sp>
    </p:spTree>
    <p:extLst>
      <p:ext uri="{BB962C8B-B14F-4D97-AF65-F5344CB8AC3E}">
        <p14:creationId xmlns:p14="http://schemas.microsoft.com/office/powerpoint/2010/main" val="1293547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C513-B9CF-3CDA-EEBB-4389F290B574}"/>
              </a:ext>
            </a:extLst>
          </p:cNvPr>
          <p:cNvSpPr>
            <a:spLocks noGrp="1"/>
          </p:cNvSpPr>
          <p:nvPr>
            <p:ph type="title"/>
          </p:nvPr>
        </p:nvSpPr>
        <p:spPr/>
        <p:txBody>
          <a:bodyPr/>
          <a:lstStyle/>
          <a:p>
            <a:r>
              <a:rPr lang="de-DE" b="1" dirty="0">
                <a:solidFill>
                  <a:schemeClr val="bg1"/>
                </a:solidFill>
                <a:latin typeface="Bahnschrift" panose="020B0502040204020203" pitchFamily="34" charset="0"/>
              </a:rPr>
              <a:t>Epheser 4</a:t>
            </a:r>
          </a:p>
        </p:txBody>
      </p:sp>
      <p:sp>
        <p:nvSpPr>
          <p:cNvPr id="4" name="Inhaltsplatzhalter 3">
            <a:extLst>
              <a:ext uri="{FF2B5EF4-FFF2-40B4-BE49-F238E27FC236}">
                <a16:creationId xmlns:a16="http://schemas.microsoft.com/office/drawing/2014/main" id="{2C41E406-00F4-993B-51E5-2FEE83746D9A}"/>
              </a:ext>
            </a:extLst>
          </p:cNvPr>
          <p:cNvSpPr>
            <a:spLocks noGrp="1"/>
          </p:cNvSpPr>
          <p:nvPr>
            <p:ph idx="1"/>
          </p:nvPr>
        </p:nvSpPr>
        <p:spPr>
          <a:xfrm>
            <a:off x="1391478" y="1690688"/>
            <a:ext cx="9409044" cy="4351338"/>
          </a:xfrm>
        </p:spPr>
        <p:txBody>
          <a:bodyPr/>
          <a:lstStyle/>
          <a:p>
            <a:pPr marL="0" indent="0">
              <a:buNone/>
            </a:pPr>
            <a:r>
              <a:rPr lang="de-DE" dirty="0">
                <a:solidFill>
                  <a:schemeClr val="bg1"/>
                </a:solidFill>
                <a:latin typeface="Bahnschrift" panose="020B0502040204020203" pitchFamily="34" charset="0"/>
              </a:rPr>
              <a:t>20 Aber ihr habt gelernt, dass so etwas mit Christus nichts zu tun hat.</a:t>
            </a:r>
          </a:p>
          <a:p>
            <a:pPr marL="0" indent="0">
              <a:buNone/>
            </a:pPr>
            <a:r>
              <a:rPr lang="de-DE" dirty="0">
                <a:solidFill>
                  <a:schemeClr val="bg1"/>
                </a:solidFill>
                <a:latin typeface="Bahnschrift" panose="020B0502040204020203" pitchFamily="34" charset="0"/>
              </a:rPr>
              <a:t>21 Ihr habt von ihm gehört und auch verstanden, was in Jesus Wirklichkeit ist;</a:t>
            </a:r>
          </a:p>
          <a:p>
            <a:pPr marL="0" indent="0">
              <a:buNone/>
            </a:pPr>
            <a:r>
              <a:rPr lang="de-DE" dirty="0">
                <a:solidFill>
                  <a:schemeClr val="bg1"/>
                </a:solidFill>
                <a:latin typeface="Bahnschrift" panose="020B0502040204020203" pitchFamily="34" charset="0"/>
              </a:rPr>
              <a:t>22 dass ihr in Hinsicht auf euer früheres Leben den alten Menschen abgelegt habt. Denn der richtet sich in Verblendung und Begierden zugrunde.</a:t>
            </a:r>
          </a:p>
        </p:txBody>
      </p:sp>
    </p:spTree>
    <p:extLst>
      <p:ext uri="{BB962C8B-B14F-4D97-AF65-F5344CB8AC3E}">
        <p14:creationId xmlns:p14="http://schemas.microsoft.com/office/powerpoint/2010/main" val="2611869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C513-B9CF-3CDA-EEBB-4389F290B574}"/>
              </a:ext>
            </a:extLst>
          </p:cNvPr>
          <p:cNvSpPr>
            <a:spLocks noGrp="1"/>
          </p:cNvSpPr>
          <p:nvPr>
            <p:ph type="title"/>
          </p:nvPr>
        </p:nvSpPr>
        <p:spPr/>
        <p:txBody>
          <a:bodyPr/>
          <a:lstStyle/>
          <a:p>
            <a:r>
              <a:rPr lang="de-DE" b="1" dirty="0">
                <a:solidFill>
                  <a:schemeClr val="bg1"/>
                </a:solidFill>
                <a:latin typeface="Bahnschrift" panose="020B0502040204020203" pitchFamily="34" charset="0"/>
              </a:rPr>
              <a:t>Römer 8</a:t>
            </a:r>
          </a:p>
        </p:txBody>
      </p:sp>
      <p:sp>
        <p:nvSpPr>
          <p:cNvPr id="4" name="Inhaltsplatzhalter 3">
            <a:extLst>
              <a:ext uri="{FF2B5EF4-FFF2-40B4-BE49-F238E27FC236}">
                <a16:creationId xmlns:a16="http://schemas.microsoft.com/office/drawing/2014/main" id="{2C41E406-00F4-993B-51E5-2FEE83746D9A}"/>
              </a:ext>
            </a:extLst>
          </p:cNvPr>
          <p:cNvSpPr>
            <a:spLocks noGrp="1"/>
          </p:cNvSpPr>
          <p:nvPr>
            <p:ph idx="1"/>
          </p:nvPr>
        </p:nvSpPr>
        <p:spPr>
          <a:xfrm>
            <a:off x="1391478" y="1690687"/>
            <a:ext cx="9409044" cy="5167313"/>
          </a:xfrm>
        </p:spPr>
        <p:txBody>
          <a:bodyPr>
            <a:normAutofit/>
          </a:bodyPr>
          <a:lstStyle/>
          <a:p>
            <a:pPr marL="0" indent="0">
              <a:buNone/>
            </a:pPr>
            <a:r>
              <a:rPr lang="de-DE" dirty="0">
                <a:solidFill>
                  <a:schemeClr val="bg1"/>
                </a:solidFill>
                <a:latin typeface="Bahnschrift" panose="020B0502040204020203" pitchFamily="34" charset="0"/>
              </a:rPr>
              <a:t>6 Was die menschliche Natur will, bringt den Tod, was aber der Geist will, bringt Leben und Frieden.</a:t>
            </a:r>
          </a:p>
          <a:p>
            <a:pPr marL="0" indent="0">
              <a:buNone/>
            </a:pPr>
            <a:r>
              <a:rPr lang="de-DE" dirty="0">
                <a:solidFill>
                  <a:schemeClr val="bg1"/>
                </a:solidFill>
                <a:latin typeface="Bahnschrift" panose="020B0502040204020203" pitchFamily="34" charset="0"/>
              </a:rPr>
              <a:t>7 Denn der menschliche Eigenwille steht dem Willen Gottes feindlich gegenüber, denn er unterstellt sich dem Gesetz Gottes nicht und kann das auch nicht.</a:t>
            </a:r>
          </a:p>
          <a:p>
            <a:pPr marL="0" indent="0">
              <a:buNone/>
            </a:pPr>
            <a:r>
              <a:rPr lang="de-DE" dirty="0">
                <a:solidFill>
                  <a:schemeClr val="bg1"/>
                </a:solidFill>
                <a:latin typeface="Bahnschrift" panose="020B0502040204020203" pitchFamily="34" charset="0"/>
              </a:rPr>
              <a:t>8 Wer also von seiner menschlichen Natur bestimmt wird, kann Gott niemals gefallen.</a:t>
            </a:r>
          </a:p>
          <a:p>
            <a:pPr marL="0" indent="0">
              <a:buNone/>
            </a:pPr>
            <a:r>
              <a:rPr lang="de-DE" dirty="0">
                <a:solidFill>
                  <a:schemeClr val="bg1"/>
                </a:solidFill>
                <a:latin typeface="Bahnschrift" panose="020B0502040204020203" pitchFamily="34" charset="0"/>
              </a:rPr>
              <a:t>9 Ihr jedoch steht nicht mehr unter ‹der Herrschaft› eurer Natur, sondern ‹unter dem Einfluss› des Geistes, wenn wirklich Gottes Geist in euch wohnt.</a:t>
            </a:r>
          </a:p>
        </p:txBody>
      </p:sp>
    </p:spTree>
    <p:extLst>
      <p:ext uri="{BB962C8B-B14F-4D97-AF65-F5344CB8AC3E}">
        <p14:creationId xmlns:p14="http://schemas.microsoft.com/office/powerpoint/2010/main" val="3098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A027-3371-0BF4-C243-8A9080FFB1EB}"/>
              </a:ext>
            </a:extLst>
          </p:cNvPr>
          <p:cNvSpPr>
            <a:spLocks noGrp="1"/>
          </p:cNvSpPr>
          <p:nvPr>
            <p:ph type="title"/>
          </p:nvPr>
        </p:nvSpPr>
        <p:spPr>
          <a:xfrm>
            <a:off x="689065" y="818440"/>
            <a:ext cx="10813869" cy="1136094"/>
          </a:xfrm>
        </p:spPr>
        <p:txBody>
          <a:bodyPr/>
          <a:lstStyle/>
          <a:p>
            <a:r>
              <a:rPr lang="de-DE" cap="none" dirty="0">
                <a:solidFill>
                  <a:schemeClr val="bg1"/>
                </a:solidFill>
                <a:latin typeface="Bahnschrift" panose="020B0502040204020203" pitchFamily="34" charset="0"/>
              </a:rPr>
              <a:t>Carl R. Trueman</a:t>
            </a:r>
          </a:p>
        </p:txBody>
      </p:sp>
      <p:sp>
        <p:nvSpPr>
          <p:cNvPr id="3" name="Inhaltsplatzhalter 2">
            <a:extLst>
              <a:ext uri="{FF2B5EF4-FFF2-40B4-BE49-F238E27FC236}">
                <a16:creationId xmlns:a16="http://schemas.microsoft.com/office/drawing/2014/main" id="{F86BAD74-F6E6-5BC7-6D25-16D6ED04A394}"/>
              </a:ext>
            </a:extLst>
          </p:cNvPr>
          <p:cNvSpPr>
            <a:spLocks noGrp="1"/>
          </p:cNvSpPr>
          <p:nvPr>
            <p:ph idx="1"/>
          </p:nvPr>
        </p:nvSpPr>
        <p:spPr/>
        <p:txBody>
          <a:bodyPr anchor="ctr">
            <a:normAutofit/>
          </a:bodyPr>
          <a:lstStyle/>
          <a:p>
            <a:pPr marL="0" indent="0" algn="ctr">
              <a:lnSpc>
                <a:spcPct val="125000"/>
              </a:lnSpc>
              <a:buNone/>
            </a:pPr>
            <a:r>
              <a:rPr lang="de-DE" b="1" dirty="0">
                <a:solidFill>
                  <a:schemeClr val="bg1"/>
                </a:solidFill>
                <a:latin typeface="Bahnschrift" panose="020B0502040204020203" pitchFamily="34" charset="0"/>
              </a:rPr>
              <a:t>„Augustinus gibt sich selbst die Schuld an seiner Sünde, weil er von Geburt an grundsätzlich böse ist; Rousseau gibt der Gesellschaft die Schuld an seiner Sünde, weil er von Geburt an prinzipiell gut ist und erst durch äußere Kräfte verdorben wird.“</a:t>
            </a:r>
            <a:endParaRPr lang="de-DE" dirty="0">
              <a:solidFill>
                <a:schemeClr val="bg1"/>
              </a:solidFill>
              <a:latin typeface="Bahnschrift" panose="020B0502040204020203" pitchFamily="34" charset="0"/>
            </a:endParaRPr>
          </a:p>
          <a:p>
            <a:pPr marL="0" indent="0" algn="ctr">
              <a:buNone/>
            </a:pPr>
            <a:endParaRPr lang="de-DE" dirty="0">
              <a:solidFill>
                <a:schemeClr val="bg1"/>
              </a:solidFill>
              <a:latin typeface="Bahnschrift" panose="020B0502040204020203" pitchFamily="34" charset="0"/>
            </a:endParaRPr>
          </a:p>
          <a:p>
            <a:pPr marL="0" indent="0" algn="ctr">
              <a:buNone/>
            </a:pPr>
            <a:r>
              <a:rPr lang="de-DE" sz="2000" i="1" dirty="0">
                <a:solidFill>
                  <a:schemeClr val="bg1"/>
                </a:solidFill>
                <a:latin typeface="Bahnschrift" panose="020B0502040204020203" pitchFamily="34" charset="0"/>
              </a:rPr>
              <a:t>Der Siegeszug des modernen Selbst, Seite 129.</a:t>
            </a:r>
          </a:p>
        </p:txBody>
      </p:sp>
    </p:spTree>
    <p:extLst>
      <p:ext uri="{BB962C8B-B14F-4D97-AF65-F5344CB8AC3E}">
        <p14:creationId xmlns:p14="http://schemas.microsoft.com/office/powerpoint/2010/main" val="15425228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A027-3371-0BF4-C243-8A9080FFB1EB}"/>
              </a:ext>
            </a:extLst>
          </p:cNvPr>
          <p:cNvSpPr>
            <a:spLocks noGrp="1"/>
          </p:cNvSpPr>
          <p:nvPr>
            <p:ph type="title"/>
          </p:nvPr>
        </p:nvSpPr>
        <p:spPr>
          <a:xfrm>
            <a:off x="689065" y="818440"/>
            <a:ext cx="10813869" cy="1136094"/>
          </a:xfrm>
        </p:spPr>
        <p:txBody>
          <a:bodyPr/>
          <a:lstStyle/>
          <a:p>
            <a:r>
              <a:rPr lang="de-DE" cap="none" dirty="0">
                <a:solidFill>
                  <a:schemeClr val="bg1"/>
                </a:solidFill>
                <a:latin typeface="Bahnschrift" panose="020B0502040204020203" pitchFamily="34" charset="0"/>
              </a:rPr>
              <a:t>Carl R. Trueman</a:t>
            </a:r>
          </a:p>
        </p:txBody>
      </p:sp>
      <p:sp>
        <p:nvSpPr>
          <p:cNvPr id="3" name="Inhaltsplatzhalter 2">
            <a:extLst>
              <a:ext uri="{FF2B5EF4-FFF2-40B4-BE49-F238E27FC236}">
                <a16:creationId xmlns:a16="http://schemas.microsoft.com/office/drawing/2014/main" id="{F86BAD74-F6E6-5BC7-6D25-16D6ED04A394}"/>
              </a:ext>
            </a:extLst>
          </p:cNvPr>
          <p:cNvSpPr>
            <a:spLocks noGrp="1"/>
          </p:cNvSpPr>
          <p:nvPr>
            <p:ph idx="1"/>
          </p:nvPr>
        </p:nvSpPr>
        <p:spPr/>
        <p:txBody>
          <a:bodyPr anchor="ctr">
            <a:normAutofit/>
          </a:bodyPr>
          <a:lstStyle/>
          <a:p>
            <a:pPr marL="0" indent="0" algn="ctr">
              <a:lnSpc>
                <a:spcPct val="110000"/>
              </a:lnSpc>
              <a:buNone/>
            </a:pPr>
            <a:r>
              <a:rPr lang="de-DE" b="1" dirty="0">
                <a:solidFill>
                  <a:schemeClr val="bg1"/>
                </a:solidFill>
                <a:latin typeface="Bahnschrift" panose="020B0502040204020203" pitchFamily="34" charset="0"/>
              </a:rPr>
              <a:t>„Ein Grundansatz des modernen Denkens richtet sich gegen die Vorstellung, dass dem Einzelnen am besten damit gedient ist, wenn er lernt, sich den Grundsätzen und Regeln der Gesellschaft anzupassen. Das ist auch die intellektuelle Grundlage für die erste Umkehrung, bei der die Therapie nicht mehr dazu dient, einen Menschen zu sozialisieren, sondern das Individuum vor den Neurosen der Gesellschaft zu schützen.“</a:t>
            </a:r>
            <a:endParaRPr lang="de-DE" dirty="0">
              <a:solidFill>
                <a:schemeClr val="bg1"/>
              </a:solidFill>
              <a:latin typeface="Bahnschrift" panose="020B0502040204020203" pitchFamily="34" charset="0"/>
            </a:endParaRPr>
          </a:p>
          <a:p>
            <a:pPr marL="0" indent="0" algn="ctr">
              <a:buNone/>
            </a:pPr>
            <a:endParaRPr lang="de-DE" dirty="0">
              <a:solidFill>
                <a:schemeClr val="bg1"/>
              </a:solidFill>
              <a:latin typeface="Bahnschrift" panose="020B0502040204020203" pitchFamily="34" charset="0"/>
            </a:endParaRPr>
          </a:p>
          <a:p>
            <a:pPr marL="0" indent="0" algn="ctr">
              <a:buNone/>
            </a:pPr>
            <a:r>
              <a:rPr lang="de-DE" sz="2000" i="1" dirty="0">
                <a:solidFill>
                  <a:schemeClr val="bg1"/>
                </a:solidFill>
                <a:latin typeface="Bahnschrift" panose="020B0502040204020203" pitchFamily="34" charset="0"/>
              </a:rPr>
              <a:t>Der Siegeszug des modernen Selbst, Seite 57.</a:t>
            </a:r>
          </a:p>
        </p:txBody>
      </p:sp>
    </p:spTree>
    <p:extLst>
      <p:ext uri="{BB962C8B-B14F-4D97-AF65-F5344CB8AC3E}">
        <p14:creationId xmlns:p14="http://schemas.microsoft.com/office/powerpoint/2010/main" val="269620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Karte enthält.&#10;&#10;Automatisch generierte Beschreibung">
            <a:extLst>
              <a:ext uri="{FF2B5EF4-FFF2-40B4-BE49-F238E27FC236}">
                <a16:creationId xmlns:a16="http://schemas.microsoft.com/office/drawing/2014/main" id="{7976F386-66FC-E17A-8480-5897F392F66A}"/>
              </a:ext>
            </a:extLst>
          </p:cNvPr>
          <p:cNvPicPr>
            <a:picLocks noChangeAspect="1"/>
          </p:cNvPicPr>
          <p:nvPr/>
        </p:nvPicPr>
        <p:blipFill>
          <a:blip r:embed="rId3"/>
          <a:stretch>
            <a:fillRect/>
          </a:stretch>
        </p:blipFill>
        <p:spPr>
          <a:xfrm>
            <a:off x="-1080211" y="279400"/>
            <a:ext cx="10395884" cy="6299200"/>
          </a:xfrm>
          <a:prstGeom prst="rect">
            <a:avLst/>
          </a:prstGeom>
        </p:spPr>
      </p:pic>
      <p:sp>
        <p:nvSpPr>
          <p:cNvPr id="5" name="Textfeld 4">
            <a:extLst>
              <a:ext uri="{FF2B5EF4-FFF2-40B4-BE49-F238E27FC236}">
                <a16:creationId xmlns:a16="http://schemas.microsoft.com/office/drawing/2014/main" id="{1500B595-833D-6CA1-CA4A-767BBE1322B8}"/>
              </a:ext>
            </a:extLst>
          </p:cNvPr>
          <p:cNvSpPr txBox="1"/>
          <p:nvPr/>
        </p:nvSpPr>
        <p:spPr>
          <a:xfrm>
            <a:off x="8061650" y="2388634"/>
            <a:ext cx="4130350" cy="3585597"/>
          </a:xfrm>
          <a:prstGeom prst="rect">
            <a:avLst/>
          </a:prstGeom>
          <a:noFill/>
        </p:spPr>
        <p:txBody>
          <a:bodyPr wrap="square" rtlCol="0">
            <a:spAutoFit/>
          </a:bodyPr>
          <a:lstStyle/>
          <a:p>
            <a:r>
              <a:rPr lang="de-DE" sz="2400" u="sng" dirty="0">
                <a:solidFill>
                  <a:srgbClr val="234F68"/>
                </a:solidFill>
                <a:latin typeface="DIN Next LT Pro Medium Cond" panose="020B0503020203050203" pitchFamily="34" charset="77"/>
              </a:rPr>
              <a:t>Themen:</a:t>
            </a:r>
          </a:p>
          <a:p>
            <a:endParaRPr lang="de-DE" sz="1100" dirty="0">
              <a:solidFill>
                <a:srgbClr val="234F68"/>
              </a:solidFill>
              <a:latin typeface="DIN Next LT Pro Medium Cond" panose="020B0503020203050203" pitchFamily="34" charset="77"/>
            </a:endParaRPr>
          </a:p>
          <a:p>
            <a:pPr marL="285750" indent="-285750">
              <a:buFont typeface="Arial" panose="020B0604020202020204" pitchFamily="34" charset="0"/>
              <a:buChar char="•"/>
            </a:pPr>
            <a:r>
              <a:rPr lang="de-DE" sz="2400" dirty="0">
                <a:solidFill>
                  <a:srgbClr val="234F68"/>
                </a:solidFill>
                <a:latin typeface="DIN Next LT Pro Medium Cond" panose="020B0503020203050203" pitchFamily="34" charset="77"/>
              </a:rPr>
              <a:t>Religiöse Einstellungen und Verhaltensweisen</a:t>
            </a:r>
          </a:p>
          <a:p>
            <a:pPr marL="285750" indent="-285750">
              <a:buFont typeface="Arial" panose="020B0604020202020204" pitchFamily="34" charset="0"/>
              <a:buChar char="•"/>
            </a:pPr>
            <a:r>
              <a:rPr lang="de-DE" sz="2400" dirty="0">
                <a:solidFill>
                  <a:srgbClr val="234F68"/>
                </a:solidFill>
                <a:latin typeface="DIN Next LT Pro Medium Cond" panose="020B0503020203050203" pitchFamily="34" charset="77"/>
              </a:rPr>
              <a:t>Persönliche Erfahrungen und Herausforderungen </a:t>
            </a:r>
          </a:p>
          <a:p>
            <a:pPr marL="285750" indent="-285750">
              <a:buFont typeface="Arial" panose="020B0604020202020204" pitchFamily="34" charset="0"/>
              <a:buChar char="•"/>
            </a:pPr>
            <a:r>
              <a:rPr lang="de-DE" sz="2400" dirty="0">
                <a:solidFill>
                  <a:srgbClr val="234F68"/>
                </a:solidFill>
                <a:latin typeface="DIN Next LT Pro Medium Cond" panose="020B0503020203050203" pitchFamily="34" charset="77"/>
              </a:rPr>
              <a:t>Digitale Vernetzung und ihre Auswirkungen</a:t>
            </a:r>
          </a:p>
          <a:p>
            <a:pPr marL="285750" indent="-285750">
              <a:buFont typeface="Arial" panose="020B0604020202020204" pitchFamily="34" charset="0"/>
              <a:buChar char="•"/>
            </a:pPr>
            <a:r>
              <a:rPr lang="de-DE" sz="2400" dirty="0">
                <a:solidFill>
                  <a:srgbClr val="234F68"/>
                </a:solidFill>
                <a:latin typeface="DIN Next LT Pro Medium Cond" panose="020B0503020203050203" pitchFamily="34" charset="77"/>
              </a:rPr>
              <a:t>Identität und Beziehungen</a:t>
            </a:r>
          </a:p>
          <a:p>
            <a:pPr marL="285750" indent="-285750">
              <a:buFont typeface="Arial" panose="020B0604020202020204" pitchFamily="34" charset="0"/>
              <a:buChar char="•"/>
            </a:pPr>
            <a:r>
              <a:rPr lang="de-DE" sz="2400" dirty="0">
                <a:solidFill>
                  <a:srgbClr val="234F68"/>
                </a:solidFill>
                <a:latin typeface="DIN Next LT Pro Medium Cond" panose="020B0503020203050203" pitchFamily="34" charset="77"/>
              </a:rPr>
              <a:t>Einflüsse und Leitstimmen</a:t>
            </a:r>
          </a:p>
        </p:txBody>
      </p:sp>
    </p:spTree>
    <p:extLst>
      <p:ext uri="{BB962C8B-B14F-4D97-AF65-F5344CB8AC3E}">
        <p14:creationId xmlns:p14="http://schemas.microsoft.com/office/powerpoint/2010/main" val="2290237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76A3F-A249-C9F8-24F1-176F37B4981D}"/>
              </a:ext>
            </a:extLst>
          </p:cNvPr>
          <p:cNvSpPr>
            <a:spLocks noGrp="1"/>
          </p:cNvSpPr>
          <p:nvPr>
            <p:ph type="title"/>
          </p:nvPr>
        </p:nvSpPr>
        <p:spPr>
          <a:xfrm>
            <a:off x="8579321" y="638991"/>
            <a:ext cx="3335383" cy="1136094"/>
          </a:xfrm>
        </p:spPr>
        <p:txBody>
          <a:bodyPr/>
          <a:lstStyle/>
          <a:p>
            <a:r>
              <a:rPr lang="de-DE" sz="1800" b="0" cap="none" dirty="0"/>
              <a:t>Prägende Philosophen:</a:t>
            </a:r>
            <a:br>
              <a:rPr lang="de-DE" cap="none" dirty="0"/>
            </a:br>
            <a:r>
              <a:rPr lang="de-DE" cap="none" dirty="0"/>
              <a:t>Rousseau</a:t>
            </a:r>
          </a:p>
        </p:txBody>
      </p:sp>
      <p:sp>
        <p:nvSpPr>
          <p:cNvPr id="3" name="Untertitel 2">
            <a:extLst>
              <a:ext uri="{FF2B5EF4-FFF2-40B4-BE49-F238E27FC236}">
                <a16:creationId xmlns:a16="http://schemas.microsoft.com/office/drawing/2014/main" id="{D02BD455-7E12-13D5-87FC-815A53E25936}"/>
              </a:ext>
            </a:extLst>
          </p:cNvPr>
          <p:cNvSpPr>
            <a:spLocks noGrp="1"/>
          </p:cNvSpPr>
          <p:nvPr>
            <p:ph type="subTitle" idx="10"/>
          </p:nvPr>
        </p:nvSpPr>
        <p:spPr>
          <a:xfrm>
            <a:off x="8579322" y="2374900"/>
            <a:ext cx="3335383" cy="3898900"/>
          </a:xfrm>
        </p:spPr>
        <p:txBody>
          <a:bodyPr wrap="none" lIns="90000">
            <a:normAutofit/>
          </a:bodyPr>
          <a:lstStyle/>
          <a:p>
            <a:pPr algn="l"/>
            <a:r>
              <a:rPr lang="de-DE" sz="1800" b="0" cap="none" dirty="0">
                <a:latin typeface="+mj-lt"/>
              </a:rPr>
              <a:t>Schlüsselbegriffe:</a:t>
            </a:r>
            <a:endParaRPr lang="de-DE" sz="1800" dirty="0">
              <a:latin typeface="+mj-lt"/>
            </a:endParaRPr>
          </a:p>
          <a:p>
            <a:pPr marL="342900" indent="-342900" algn="l">
              <a:buFont typeface="Arial" panose="020B0604020202020204" pitchFamily="34" charset="0"/>
              <a:buChar char="•"/>
            </a:pPr>
            <a:r>
              <a:rPr lang="de-DE" b="1" dirty="0">
                <a:latin typeface="+mj-lt"/>
              </a:rPr>
              <a:t>Individualisierung</a:t>
            </a:r>
          </a:p>
          <a:p>
            <a:pPr marL="342900" indent="-342900" algn="l">
              <a:buFont typeface="Arial" panose="020B0604020202020204" pitchFamily="34" charset="0"/>
              <a:buChar char="•"/>
            </a:pPr>
            <a:r>
              <a:rPr lang="de-DE" b="1" dirty="0">
                <a:latin typeface="+mj-lt"/>
              </a:rPr>
              <a:t>Therapie</a:t>
            </a:r>
          </a:p>
          <a:p>
            <a:pPr marL="800100" lvl="1" indent="-342900" algn="l">
              <a:buFont typeface="Arial" panose="020B0604020202020204" pitchFamily="34" charset="0"/>
              <a:buChar char="•"/>
            </a:pPr>
            <a:r>
              <a:rPr lang="de-DE" b="1" dirty="0">
                <a:latin typeface="+mj-lt"/>
              </a:rPr>
              <a:t>Anpassung</a:t>
            </a:r>
          </a:p>
          <a:p>
            <a:pPr marL="800100" lvl="1" indent="-342900" algn="l">
              <a:buFont typeface="Arial" panose="020B0604020202020204" pitchFamily="34" charset="0"/>
              <a:buChar char="•"/>
            </a:pPr>
            <a:r>
              <a:rPr lang="de-DE" b="1" dirty="0">
                <a:latin typeface="+mj-lt"/>
              </a:rPr>
              <a:t>Schutz</a:t>
            </a:r>
          </a:p>
          <a:p>
            <a:pPr marL="342900" indent="-342900" algn="l">
              <a:buFont typeface="Arial" panose="020B0604020202020204" pitchFamily="34" charset="0"/>
              <a:buChar char="•"/>
            </a:pPr>
            <a:r>
              <a:rPr lang="de-DE" b="1" dirty="0">
                <a:latin typeface="+mj-lt"/>
              </a:rPr>
              <a:t>Moral</a:t>
            </a:r>
          </a:p>
          <a:p>
            <a:pPr marL="800100" lvl="1" indent="-342900" algn="l">
              <a:buFont typeface="Arial" panose="020B0604020202020204" pitchFamily="34" charset="0"/>
              <a:buChar char="•"/>
            </a:pPr>
            <a:r>
              <a:rPr lang="de-DE" b="1" dirty="0">
                <a:latin typeface="+mj-lt"/>
              </a:rPr>
              <a:t>Richtig &amp; Falsch</a:t>
            </a:r>
          </a:p>
          <a:p>
            <a:pPr marL="800100" lvl="1" indent="-342900" algn="l">
              <a:buFont typeface="Arial" panose="020B0604020202020204" pitchFamily="34" charset="0"/>
              <a:buChar char="•"/>
            </a:pPr>
            <a:r>
              <a:rPr lang="de-DE" b="1" dirty="0">
                <a:latin typeface="+mj-lt"/>
              </a:rPr>
              <a:t>Gut &amp; Schlecht</a:t>
            </a:r>
          </a:p>
          <a:p>
            <a:pPr marL="342900" indent="-342900" algn="l">
              <a:buFont typeface="Arial" panose="020B0604020202020204" pitchFamily="34" charset="0"/>
              <a:buChar char="•"/>
            </a:pPr>
            <a:r>
              <a:rPr lang="de-DE" b="1" dirty="0">
                <a:latin typeface="+mj-lt"/>
              </a:rPr>
              <a:t>Selbstbestimmung</a:t>
            </a:r>
            <a:br>
              <a:rPr lang="de-DE" b="1" dirty="0">
                <a:latin typeface="+mj-lt"/>
              </a:rPr>
            </a:br>
            <a:r>
              <a:rPr lang="de-DE" b="1" dirty="0">
                <a:latin typeface="+mj-lt"/>
              </a:rPr>
              <a:t>„Hör auf dein Herz“</a:t>
            </a:r>
          </a:p>
          <a:p>
            <a:pPr algn="l"/>
            <a:endParaRPr lang="de-DE" b="1" dirty="0">
              <a:latin typeface="+mj-lt"/>
            </a:endParaRPr>
          </a:p>
        </p:txBody>
      </p:sp>
      <p:sp>
        <p:nvSpPr>
          <p:cNvPr id="4" name="Inhaltsplatzhalter 3">
            <a:extLst>
              <a:ext uri="{FF2B5EF4-FFF2-40B4-BE49-F238E27FC236}">
                <a16:creationId xmlns:a16="http://schemas.microsoft.com/office/drawing/2014/main" id="{5B4CBF29-D101-AE72-5D2B-81A5EDCAA642}"/>
              </a:ext>
            </a:extLst>
          </p:cNvPr>
          <p:cNvSpPr>
            <a:spLocks noGrp="1"/>
          </p:cNvSpPr>
          <p:nvPr>
            <p:ph idx="1"/>
          </p:nvPr>
        </p:nvSpPr>
        <p:spPr>
          <a:xfrm>
            <a:off x="302695" y="2069024"/>
            <a:ext cx="7747437" cy="4351338"/>
          </a:xfrm>
        </p:spPr>
        <p:txBody>
          <a:bodyPr>
            <a:normAutofit/>
          </a:bodyPr>
          <a:lstStyle/>
          <a:p>
            <a:pPr marL="0" indent="0">
              <a:buNone/>
            </a:pPr>
            <a:r>
              <a:rPr lang="de-DE" sz="3200" dirty="0">
                <a:solidFill>
                  <a:schemeClr val="bg1"/>
                </a:solidFill>
                <a:effectLst/>
                <a:latin typeface="Bahnschrift" panose="020B0502040204020203" pitchFamily="34" charset="0"/>
                <a:cs typeface="Baghdad" pitchFamily="2" charset="-78"/>
              </a:rPr>
              <a:t>Frage #</a:t>
            </a:r>
            <a:r>
              <a:rPr lang="de-DE" sz="3200" dirty="0">
                <a:solidFill>
                  <a:schemeClr val="bg1"/>
                </a:solidFill>
                <a:latin typeface="Bahnschrift" panose="020B0502040204020203" pitchFamily="34" charset="0"/>
                <a:cs typeface="Baghdad" pitchFamily="2" charset="-78"/>
              </a:rPr>
              <a:t>2</a:t>
            </a:r>
            <a:r>
              <a:rPr lang="de-DE" sz="3200" dirty="0">
                <a:solidFill>
                  <a:schemeClr val="bg1"/>
                </a:solidFill>
                <a:effectLst/>
                <a:latin typeface="Bahnschrift" panose="020B0502040204020203" pitchFamily="34" charset="0"/>
                <a:cs typeface="Baghdad" pitchFamily="2" charset="-78"/>
              </a:rPr>
              <a:t>:</a:t>
            </a:r>
            <a:br>
              <a:rPr lang="de-DE" sz="4800" b="1" dirty="0">
                <a:solidFill>
                  <a:schemeClr val="bg1"/>
                </a:solidFill>
                <a:effectLst/>
                <a:latin typeface="Bahnschrift" panose="020B0502040204020203" pitchFamily="34" charset="0"/>
                <a:cs typeface="Baghdad" pitchFamily="2" charset="-78"/>
              </a:rPr>
            </a:br>
            <a:r>
              <a:rPr lang="de-DE" sz="4800" b="1" dirty="0">
                <a:solidFill>
                  <a:schemeClr val="bg1"/>
                </a:solidFill>
                <a:effectLst/>
                <a:latin typeface="Bahnschrift" panose="020B0502040204020203" pitchFamily="34" charset="0"/>
                <a:cs typeface="Baghdad" pitchFamily="2" charset="-78"/>
              </a:rPr>
              <a:t>Ist der Mensch von Natur aus gut oder schlecht?</a:t>
            </a:r>
          </a:p>
        </p:txBody>
      </p:sp>
    </p:spTree>
    <p:extLst>
      <p:ext uri="{BB962C8B-B14F-4D97-AF65-F5344CB8AC3E}">
        <p14:creationId xmlns:p14="http://schemas.microsoft.com/office/powerpoint/2010/main" val="2433012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7F00B5A-B2CD-9CF8-F227-AFEE83E688D2}"/>
              </a:ext>
            </a:extLst>
          </p:cNvPr>
          <p:cNvSpPr txBox="1"/>
          <p:nvPr/>
        </p:nvSpPr>
        <p:spPr>
          <a:xfrm>
            <a:off x="1636043" y="405870"/>
            <a:ext cx="3796522" cy="1050159"/>
          </a:xfrm>
          <a:prstGeom prst="rect">
            <a:avLst/>
          </a:prstGeom>
          <a:noFill/>
        </p:spPr>
        <p:txBody>
          <a:bodyPr wrap="square" rtlCol="0">
            <a:spAutoFit/>
          </a:bodyPr>
          <a:lstStyle/>
          <a:p>
            <a:pPr algn="ctr">
              <a:lnSpc>
                <a:spcPct val="150000"/>
              </a:lnSpc>
            </a:pPr>
            <a:r>
              <a:rPr lang="de-DE" sz="4800" b="1" u="sng" dirty="0">
                <a:solidFill>
                  <a:schemeClr val="bg1"/>
                </a:solidFill>
                <a:latin typeface="Bahnschrift" panose="020B0502040204020203" pitchFamily="34" charset="0"/>
              </a:rPr>
              <a:t>Gott</a:t>
            </a:r>
          </a:p>
        </p:txBody>
      </p:sp>
      <p:sp>
        <p:nvSpPr>
          <p:cNvPr id="8" name="Textfeld 7">
            <a:extLst>
              <a:ext uri="{FF2B5EF4-FFF2-40B4-BE49-F238E27FC236}">
                <a16:creationId xmlns:a16="http://schemas.microsoft.com/office/drawing/2014/main" id="{BD115971-0625-182C-11CD-72A729B999A1}"/>
              </a:ext>
            </a:extLst>
          </p:cNvPr>
          <p:cNvSpPr txBox="1"/>
          <p:nvPr/>
        </p:nvSpPr>
        <p:spPr>
          <a:xfrm>
            <a:off x="7415491" y="405869"/>
            <a:ext cx="3796522" cy="1050159"/>
          </a:xfrm>
          <a:prstGeom prst="rect">
            <a:avLst/>
          </a:prstGeom>
          <a:noFill/>
        </p:spPr>
        <p:txBody>
          <a:bodyPr wrap="square" rtlCol="0">
            <a:spAutoFit/>
          </a:bodyPr>
          <a:lstStyle/>
          <a:p>
            <a:pPr algn="ctr">
              <a:lnSpc>
                <a:spcPct val="150000"/>
              </a:lnSpc>
            </a:pPr>
            <a:r>
              <a:rPr lang="de-DE" sz="4800" b="1" u="sng" dirty="0">
                <a:solidFill>
                  <a:schemeClr val="bg1"/>
                </a:solidFill>
                <a:latin typeface="Bahnschrift" panose="020B0502040204020203" pitchFamily="34" charset="0"/>
              </a:rPr>
              <a:t>Welt</a:t>
            </a:r>
          </a:p>
        </p:txBody>
      </p:sp>
      <p:pic>
        <p:nvPicPr>
          <p:cNvPr id="3" name="Grafik 2">
            <a:extLst>
              <a:ext uri="{FF2B5EF4-FFF2-40B4-BE49-F238E27FC236}">
                <a16:creationId xmlns:a16="http://schemas.microsoft.com/office/drawing/2014/main" id="{38A5FF1E-F653-840A-BA02-F67F531E59C0}"/>
              </a:ext>
            </a:extLst>
          </p:cNvPr>
          <p:cNvPicPr>
            <a:picLocks noChangeAspect="1"/>
          </p:cNvPicPr>
          <p:nvPr/>
        </p:nvPicPr>
        <p:blipFill>
          <a:blip r:embed="rId2"/>
          <a:stretch>
            <a:fillRect/>
          </a:stretch>
        </p:blipFill>
        <p:spPr>
          <a:xfrm>
            <a:off x="656056" y="409828"/>
            <a:ext cx="1452159" cy="1383896"/>
          </a:xfrm>
          <a:prstGeom prst="rect">
            <a:avLst/>
          </a:prstGeom>
        </p:spPr>
      </p:pic>
      <p:pic>
        <p:nvPicPr>
          <p:cNvPr id="4" name="Grafik 3">
            <a:extLst>
              <a:ext uri="{FF2B5EF4-FFF2-40B4-BE49-F238E27FC236}">
                <a16:creationId xmlns:a16="http://schemas.microsoft.com/office/drawing/2014/main" id="{7A081EC9-E208-417F-DD8D-8CA12758165B}"/>
              </a:ext>
            </a:extLst>
          </p:cNvPr>
          <p:cNvPicPr>
            <a:picLocks noChangeAspect="1"/>
          </p:cNvPicPr>
          <p:nvPr/>
        </p:nvPicPr>
        <p:blipFill>
          <a:blip r:embed="rId3"/>
          <a:stretch>
            <a:fillRect/>
          </a:stretch>
        </p:blipFill>
        <p:spPr>
          <a:xfrm>
            <a:off x="6435504" y="405869"/>
            <a:ext cx="1452159" cy="1383896"/>
          </a:xfrm>
          <a:prstGeom prst="rect">
            <a:avLst/>
          </a:prstGeom>
        </p:spPr>
      </p:pic>
      <p:sp>
        <p:nvSpPr>
          <p:cNvPr id="5" name="Textfeld 4">
            <a:extLst>
              <a:ext uri="{FF2B5EF4-FFF2-40B4-BE49-F238E27FC236}">
                <a16:creationId xmlns:a16="http://schemas.microsoft.com/office/drawing/2014/main" id="{73631E44-D4AE-5B98-23BF-79A81E5E6845}"/>
              </a:ext>
            </a:extLst>
          </p:cNvPr>
          <p:cNvSpPr txBox="1"/>
          <p:nvPr/>
        </p:nvSpPr>
        <p:spPr>
          <a:xfrm>
            <a:off x="795130" y="1955058"/>
            <a:ext cx="4822293" cy="4493538"/>
          </a:xfrm>
          <a:prstGeom prst="rect">
            <a:avLst/>
          </a:prstGeom>
          <a:noFill/>
        </p:spPr>
        <p:txBody>
          <a:bodyPr wrap="square" rtlCol="0">
            <a:spAutoFit/>
          </a:bodyPr>
          <a:lstStyle/>
          <a:p>
            <a:r>
              <a:rPr lang="de-DE" sz="2600" b="1" dirty="0">
                <a:solidFill>
                  <a:schemeClr val="bg1"/>
                </a:solidFill>
                <a:latin typeface="Bahnschrift SemiBold" panose="020B0502040204020203" pitchFamily="34" charset="0"/>
              </a:rPr>
              <a:t>Wir leben in einer „gefallenen“ Welt und der Mensch ist von Natur aus sündig. </a:t>
            </a:r>
          </a:p>
          <a:p>
            <a:endParaRPr lang="de-DE" sz="2600" b="1" dirty="0">
              <a:solidFill>
                <a:schemeClr val="bg1"/>
              </a:solidFill>
              <a:latin typeface="Bahnschrift SemiBold" panose="020B0502040204020203" pitchFamily="34" charset="0"/>
            </a:endParaRPr>
          </a:p>
          <a:p>
            <a:r>
              <a:rPr lang="de-DE" sz="2600" b="1" dirty="0">
                <a:solidFill>
                  <a:schemeClr val="bg1"/>
                </a:solidFill>
                <a:latin typeface="Bahnschrift SemiBold" panose="020B0502040204020203" pitchFamily="34" charset="0"/>
              </a:rPr>
              <a:t>Meine Gefühle, Triebe und Gedanken können täuschen und sich täuschen lassen, denn die Welt ist voll von Lüge und Versuchung. Darum orientiere ich mich nicht an ihnen, sondern am Wort Gottes.</a:t>
            </a:r>
          </a:p>
        </p:txBody>
      </p:sp>
      <p:sp>
        <p:nvSpPr>
          <p:cNvPr id="6" name="Textfeld 5">
            <a:extLst>
              <a:ext uri="{FF2B5EF4-FFF2-40B4-BE49-F238E27FC236}">
                <a16:creationId xmlns:a16="http://schemas.microsoft.com/office/drawing/2014/main" id="{39D75A04-FCEC-AEFB-980E-6EAF7816574F}"/>
              </a:ext>
            </a:extLst>
          </p:cNvPr>
          <p:cNvSpPr txBox="1"/>
          <p:nvPr/>
        </p:nvSpPr>
        <p:spPr>
          <a:xfrm>
            <a:off x="6574578" y="1955058"/>
            <a:ext cx="4637435" cy="4093428"/>
          </a:xfrm>
          <a:prstGeom prst="rect">
            <a:avLst/>
          </a:prstGeom>
          <a:noFill/>
        </p:spPr>
        <p:txBody>
          <a:bodyPr wrap="square" rtlCol="0">
            <a:spAutoFit/>
          </a:bodyPr>
          <a:lstStyle/>
          <a:p>
            <a:r>
              <a:rPr lang="de-DE" sz="2600" b="1" dirty="0">
                <a:solidFill>
                  <a:schemeClr val="bg1"/>
                </a:solidFill>
                <a:latin typeface="Bahnschrift SemiBold" panose="020B0502040204020203" pitchFamily="34" charset="0"/>
              </a:rPr>
              <a:t>Der Mensch ist von Natur aus gut und meint es in der Regel nur gut.</a:t>
            </a:r>
          </a:p>
          <a:p>
            <a:endParaRPr lang="de-DE" sz="2600" b="1" dirty="0">
              <a:solidFill>
                <a:schemeClr val="bg1"/>
              </a:solidFill>
              <a:latin typeface="Bahnschrift SemiBold" panose="020B0502040204020203" pitchFamily="34" charset="0"/>
            </a:endParaRPr>
          </a:p>
          <a:p>
            <a:r>
              <a:rPr lang="de-DE" sz="2600" b="1" dirty="0">
                <a:solidFill>
                  <a:schemeClr val="bg1"/>
                </a:solidFill>
                <a:latin typeface="Bahnschrift SemiBold" panose="020B0502040204020203" pitchFamily="34" charset="0"/>
              </a:rPr>
              <a:t>Jeder versucht letztendlich nur glücklich zu werden und muss rausfinden, wie das für ihn funktioniert. Solange er dabei niemand anderem wehtut, ist alles erlaubt.</a:t>
            </a:r>
          </a:p>
        </p:txBody>
      </p:sp>
    </p:spTree>
    <p:extLst>
      <p:ext uri="{BB962C8B-B14F-4D97-AF65-F5344CB8AC3E}">
        <p14:creationId xmlns:p14="http://schemas.microsoft.com/office/powerpoint/2010/main" val="386090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97C716D0-BA0E-490E-D0A0-089C71E159E8}"/>
              </a:ext>
            </a:extLst>
          </p:cNvPr>
          <p:cNvSpPr txBox="1">
            <a:spLocks/>
          </p:cNvSpPr>
          <p:nvPr/>
        </p:nvSpPr>
        <p:spPr>
          <a:xfrm>
            <a:off x="418453" y="1618131"/>
            <a:ext cx="11298265" cy="4876800"/>
          </a:xfrm>
          <a:prstGeom prst="rect">
            <a:avLst/>
          </a:prstGeom>
        </p:spPr>
        <p:txBody>
          <a:bodyPr numCol="1">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de-DE" sz="4000" b="1" dirty="0">
                <a:solidFill>
                  <a:schemeClr val="bg1"/>
                </a:solidFill>
                <a:latin typeface="Bahnschrift" panose="020B0502040204020203" pitchFamily="34" charset="0"/>
              </a:rPr>
              <a:t>Emotionalisierung:</a:t>
            </a:r>
            <a:endParaRPr lang="de-DE" sz="4000" dirty="0">
              <a:solidFill>
                <a:schemeClr val="bg1"/>
              </a:solidFill>
              <a:latin typeface="Bahnschrift" panose="020B0502040204020203" pitchFamily="34" charset="0"/>
            </a:endParaRPr>
          </a:p>
          <a:p>
            <a:pPr marL="457200" lvl="1" indent="0">
              <a:lnSpc>
                <a:spcPct val="110000"/>
              </a:lnSpc>
              <a:buFont typeface="Arial" panose="020B0604020202020204" pitchFamily="34" charset="0"/>
              <a:buNone/>
            </a:pPr>
            <a:r>
              <a:rPr lang="de-DE" sz="3600" dirty="0">
                <a:solidFill>
                  <a:schemeClr val="bg1"/>
                </a:solidFill>
                <a:latin typeface="Bahnschrift" panose="020B0502040204020203" pitchFamily="34" charset="0"/>
              </a:rPr>
              <a:t>„Mein Leben ist nur so gut und so viel Wert wie meine Gefühle.“</a:t>
            </a:r>
          </a:p>
          <a:p>
            <a:pPr marL="457200" lvl="1" indent="0">
              <a:lnSpc>
                <a:spcPct val="110000"/>
              </a:lnSpc>
              <a:buFont typeface="Arial" panose="020B0604020202020204" pitchFamily="34" charset="0"/>
              <a:buNone/>
            </a:pPr>
            <a:r>
              <a:rPr lang="de-DE" sz="3600" dirty="0">
                <a:solidFill>
                  <a:schemeClr val="bg1"/>
                </a:solidFill>
                <a:latin typeface="Bahnschrift" panose="020B0502040204020203" pitchFamily="34" charset="0"/>
              </a:rPr>
              <a:t>„Ich muss so handeln, wie ich mich fühle, sonst bin ich nicht authentisch.“</a:t>
            </a:r>
          </a:p>
          <a:p>
            <a:pPr marL="457200" lvl="1" indent="0">
              <a:lnSpc>
                <a:spcPct val="110000"/>
              </a:lnSpc>
              <a:buFont typeface="Arial" panose="020B0604020202020204" pitchFamily="34" charset="0"/>
              <a:buNone/>
            </a:pPr>
            <a:r>
              <a:rPr lang="de-DE" sz="3600" dirty="0">
                <a:solidFill>
                  <a:schemeClr val="bg1"/>
                </a:solidFill>
                <a:latin typeface="Bahnschrift" panose="020B0502040204020203" pitchFamily="34" charset="0"/>
              </a:rPr>
              <a:t>„Glück ist Sache des Gefühls.“</a:t>
            </a:r>
          </a:p>
          <a:p>
            <a:pPr marL="457200" lvl="1" indent="0">
              <a:lnSpc>
                <a:spcPct val="110000"/>
              </a:lnSpc>
              <a:buNone/>
            </a:pPr>
            <a:r>
              <a:rPr lang="de-DE" sz="3600" dirty="0">
                <a:solidFill>
                  <a:schemeClr val="bg1"/>
                </a:solidFill>
                <a:latin typeface="Bahnschrift" panose="020B0502040204020203" pitchFamily="34" charset="0"/>
              </a:rPr>
              <a:t>„Ich kann meinen Gefühlen nicht entkommen.“</a:t>
            </a:r>
          </a:p>
        </p:txBody>
      </p:sp>
      <p:sp>
        <p:nvSpPr>
          <p:cNvPr id="3" name="Titel 1">
            <a:extLst>
              <a:ext uri="{FF2B5EF4-FFF2-40B4-BE49-F238E27FC236}">
                <a16:creationId xmlns:a16="http://schemas.microsoft.com/office/drawing/2014/main" id="{5943C6C6-B14A-1190-8CC5-E2E56F39888A}"/>
              </a:ext>
            </a:extLst>
          </p:cNvPr>
          <p:cNvSpPr txBox="1">
            <a:spLocks/>
          </p:cNvSpPr>
          <p:nvPr/>
        </p:nvSpPr>
        <p:spPr>
          <a:xfrm>
            <a:off x="838200" y="230576"/>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5400" b="1" u="sng" dirty="0">
                <a:solidFill>
                  <a:schemeClr val="bg1"/>
                </a:solidFill>
                <a:latin typeface="Bahnschrift" panose="020B0502040204020203" pitchFamily="34" charset="0"/>
              </a:rPr>
              <a:t>Große Lügen unserer Zeit</a:t>
            </a:r>
          </a:p>
        </p:txBody>
      </p:sp>
    </p:spTree>
    <p:extLst>
      <p:ext uri="{BB962C8B-B14F-4D97-AF65-F5344CB8AC3E}">
        <p14:creationId xmlns:p14="http://schemas.microsoft.com/office/powerpoint/2010/main" val="2578073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B9977-06A4-52BD-A631-0EF977AC9D85}"/>
              </a:ext>
            </a:extLst>
          </p:cNvPr>
          <p:cNvSpPr>
            <a:spLocks noGrp="1"/>
          </p:cNvSpPr>
          <p:nvPr>
            <p:ph type="title"/>
          </p:nvPr>
        </p:nvSpPr>
        <p:spPr/>
        <p:txBody>
          <a:bodyPr>
            <a:normAutofit/>
          </a:bodyPr>
          <a:lstStyle/>
          <a:p>
            <a:r>
              <a:rPr lang="de-DE" sz="3600" dirty="0">
                <a:solidFill>
                  <a:schemeClr val="bg1"/>
                </a:solidFill>
                <a:effectLst/>
                <a:latin typeface="Bahnschrift" panose="020B0502040204020203" pitchFamily="34" charset="0"/>
              </a:rPr>
              <a:t>Frage #3:</a:t>
            </a:r>
            <a:br>
              <a:rPr lang="de-DE" sz="5200" b="1" dirty="0">
                <a:solidFill>
                  <a:schemeClr val="bg1"/>
                </a:solidFill>
                <a:effectLst/>
                <a:latin typeface="Bahnschrift" panose="020B0502040204020203" pitchFamily="34" charset="0"/>
              </a:rPr>
            </a:br>
            <a:r>
              <a:rPr lang="de-DE" sz="5200" b="1" dirty="0">
                <a:solidFill>
                  <a:schemeClr val="bg1"/>
                </a:solidFill>
                <a:effectLst/>
                <a:latin typeface="Bahnschrift" panose="020B0502040204020203" pitchFamily="34" charset="0"/>
              </a:rPr>
              <a:t>Worin liegt des </a:t>
            </a:r>
            <a:r>
              <a:rPr lang="de-DE" sz="5200" b="1" dirty="0">
                <a:solidFill>
                  <a:schemeClr val="bg1"/>
                </a:solidFill>
                <a:latin typeface="Bahnschrift" panose="020B0502040204020203" pitchFamily="34" charset="0"/>
              </a:rPr>
              <a:t>M</a:t>
            </a:r>
            <a:r>
              <a:rPr lang="de-DE" sz="5200" b="1" dirty="0">
                <a:solidFill>
                  <a:schemeClr val="bg1"/>
                </a:solidFill>
                <a:effectLst/>
                <a:latin typeface="Bahnschrift" panose="020B0502040204020203" pitchFamily="34" charset="0"/>
              </a:rPr>
              <a:t>enschen Glück?</a:t>
            </a:r>
            <a:endParaRPr lang="de-DE" sz="5200" dirty="0">
              <a:solidFill>
                <a:schemeClr val="bg1"/>
              </a:solidFill>
              <a:effectLst/>
              <a:latin typeface="Bahnschrift" panose="020B0502040204020203" pitchFamily="34" charset="0"/>
            </a:endParaRPr>
          </a:p>
        </p:txBody>
      </p:sp>
      <p:sp>
        <p:nvSpPr>
          <p:cNvPr id="3" name="Textplatzhalter 2">
            <a:extLst>
              <a:ext uri="{FF2B5EF4-FFF2-40B4-BE49-F238E27FC236}">
                <a16:creationId xmlns:a16="http://schemas.microsoft.com/office/drawing/2014/main" id="{0AF92AAB-AA2C-F07B-E00B-1C078AAE1F3B}"/>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148081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1B8B9A2-8483-1A7C-A85E-88AFCD270A5A}"/>
              </a:ext>
            </a:extLst>
          </p:cNvPr>
          <p:cNvPicPr>
            <a:picLocks noChangeAspect="1"/>
          </p:cNvPicPr>
          <p:nvPr/>
        </p:nvPicPr>
        <p:blipFill>
          <a:blip r:embed="rId2"/>
          <a:stretch>
            <a:fillRect/>
          </a:stretch>
        </p:blipFill>
        <p:spPr>
          <a:xfrm>
            <a:off x="959098" y="1011609"/>
            <a:ext cx="2281276" cy="2174037"/>
          </a:xfrm>
          <a:prstGeom prst="rect">
            <a:avLst/>
          </a:prstGeom>
        </p:spPr>
      </p:pic>
      <p:pic>
        <p:nvPicPr>
          <p:cNvPr id="10" name="Grafik 9">
            <a:extLst>
              <a:ext uri="{FF2B5EF4-FFF2-40B4-BE49-F238E27FC236}">
                <a16:creationId xmlns:a16="http://schemas.microsoft.com/office/drawing/2014/main" id="{99CC99FA-2967-2466-8552-35FAC4AF0D66}"/>
              </a:ext>
            </a:extLst>
          </p:cNvPr>
          <p:cNvPicPr>
            <a:picLocks noChangeAspect="1"/>
          </p:cNvPicPr>
          <p:nvPr/>
        </p:nvPicPr>
        <p:blipFill>
          <a:blip r:embed="rId3"/>
          <a:stretch>
            <a:fillRect/>
          </a:stretch>
        </p:blipFill>
        <p:spPr>
          <a:xfrm>
            <a:off x="3652536" y="1030113"/>
            <a:ext cx="2281276" cy="2174037"/>
          </a:xfrm>
          <a:prstGeom prst="rect">
            <a:avLst/>
          </a:prstGeom>
        </p:spPr>
      </p:pic>
      <p:pic>
        <p:nvPicPr>
          <p:cNvPr id="11" name="Grafik 10">
            <a:extLst>
              <a:ext uri="{FF2B5EF4-FFF2-40B4-BE49-F238E27FC236}">
                <a16:creationId xmlns:a16="http://schemas.microsoft.com/office/drawing/2014/main" id="{4D80F22B-F321-8DE9-4240-851FD1E6DC19}"/>
              </a:ext>
            </a:extLst>
          </p:cNvPr>
          <p:cNvPicPr>
            <a:picLocks noChangeAspect="1"/>
          </p:cNvPicPr>
          <p:nvPr/>
        </p:nvPicPr>
        <p:blipFill>
          <a:blip r:embed="rId4"/>
          <a:stretch>
            <a:fillRect/>
          </a:stretch>
        </p:blipFill>
        <p:spPr>
          <a:xfrm>
            <a:off x="6369536" y="1030112"/>
            <a:ext cx="2281276" cy="2174037"/>
          </a:xfrm>
          <a:prstGeom prst="rect">
            <a:avLst/>
          </a:prstGeom>
        </p:spPr>
      </p:pic>
      <p:pic>
        <p:nvPicPr>
          <p:cNvPr id="12" name="Grafik 11">
            <a:extLst>
              <a:ext uri="{FF2B5EF4-FFF2-40B4-BE49-F238E27FC236}">
                <a16:creationId xmlns:a16="http://schemas.microsoft.com/office/drawing/2014/main" id="{66B3B0A8-4078-395E-0DF0-CDA3B7E181C7}"/>
              </a:ext>
            </a:extLst>
          </p:cNvPr>
          <p:cNvPicPr>
            <a:picLocks noChangeAspect="1"/>
          </p:cNvPicPr>
          <p:nvPr/>
        </p:nvPicPr>
        <p:blipFill>
          <a:blip r:embed="rId5"/>
          <a:stretch>
            <a:fillRect/>
          </a:stretch>
        </p:blipFill>
        <p:spPr>
          <a:xfrm>
            <a:off x="959098" y="3808947"/>
            <a:ext cx="2281276" cy="2174037"/>
          </a:xfrm>
          <a:prstGeom prst="rect">
            <a:avLst/>
          </a:prstGeom>
        </p:spPr>
      </p:pic>
      <p:pic>
        <p:nvPicPr>
          <p:cNvPr id="13" name="Grafik 12">
            <a:extLst>
              <a:ext uri="{FF2B5EF4-FFF2-40B4-BE49-F238E27FC236}">
                <a16:creationId xmlns:a16="http://schemas.microsoft.com/office/drawing/2014/main" id="{6F5D49DD-2BD9-36F1-C438-B1292B6FA0FF}"/>
              </a:ext>
            </a:extLst>
          </p:cNvPr>
          <p:cNvPicPr>
            <a:picLocks noChangeAspect="1"/>
          </p:cNvPicPr>
          <p:nvPr/>
        </p:nvPicPr>
        <p:blipFill>
          <a:blip r:embed="rId5"/>
          <a:stretch>
            <a:fillRect/>
          </a:stretch>
        </p:blipFill>
        <p:spPr>
          <a:xfrm>
            <a:off x="9011586" y="1011609"/>
            <a:ext cx="2281276" cy="2174037"/>
          </a:xfrm>
          <a:prstGeom prst="rect">
            <a:avLst/>
          </a:prstGeom>
        </p:spPr>
      </p:pic>
      <p:pic>
        <p:nvPicPr>
          <p:cNvPr id="14" name="Grafik 13">
            <a:extLst>
              <a:ext uri="{FF2B5EF4-FFF2-40B4-BE49-F238E27FC236}">
                <a16:creationId xmlns:a16="http://schemas.microsoft.com/office/drawing/2014/main" id="{F7AB44AA-77F8-7419-3BB4-25BDCA03570B}"/>
              </a:ext>
            </a:extLst>
          </p:cNvPr>
          <p:cNvPicPr>
            <a:picLocks noChangeAspect="1"/>
          </p:cNvPicPr>
          <p:nvPr/>
        </p:nvPicPr>
        <p:blipFill>
          <a:blip r:embed="rId6"/>
          <a:stretch>
            <a:fillRect/>
          </a:stretch>
        </p:blipFill>
        <p:spPr>
          <a:xfrm>
            <a:off x="3652536" y="3808947"/>
            <a:ext cx="2281276" cy="2174037"/>
          </a:xfrm>
          <a:prstGeom prst="rect">
            <a:avLst/>
          </a:prstGeom>
        </p:spPr>
      </p:pic>
      <p:pic>
        <p:nvPicPr>
          <p:cNvPr id="15" name="Grafik 14">
            <a:extLst>
              <a:ext uri="{FF2B5EF4-FFF2-40B4-BE49-F238E27FC236}">
                <a16:creationId xmlns:a16="http://schemas.microsoft.com/office/drawing/2014/main" id="{B44EAE30-9455-AA65-31BC-4FE64C75B5C7}"/>
              </a:ext>
            </a:extLst>
          </p:cNvPr>
          <p:cNvPicPr>
            <a:picLocks noChangeAspect="1"/>
          </p:cNvPicPr>
          <p:nvPr/>
        </p:nvPicPr>
        <p:blipFill>
          <a:blip r:embed="rId7"/>
          <a:stretch>
            <a:fillRect/>
          </a:stretch>
        </p:blipFill>
        <p:spPr>
          <a:xfrm>
            <a:off x="6369536" y="3808947"/>
            <a:ext cx="2281276" cy="2174037"/>
          </a:xfrm>
          <a:prstGeom prst="rect">
            <a:avLst/>
          </a:prstGeom>
        </p:spPr>
      </p:pic>
    </p:spTree>
    <p:extLst>
      <p:ext uri="{BB962C8B-B14F-4D97-AF65-F5344CB8AC3E}">
        <p14:creationId xmlns:p14="http://schemas.microsoft.com/office/powerpoint/2010/main" val="3866391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A027-3371-0BF4-C243-8A9080FFB1EB}"/>
              </a:ext>
            </a:extLst>
          </p:cNvPr>
          <p:cNvSpPr>
            <a:spLocks noGrp="1"/>
          </p:cNvSpPr>
          <p:nvPr>
            <p:ph type="title"/>
          </p:nvPr>
        </p:nvSpPr>
        <p:spPr>
          <a:xfrm>
            <a:off x="689065" y="818440"/>
            <a:ext cx="10813869" cy="1136094"/>
          </a:xfrm>
        </p:spPr>
        <p:txBody>
          <a:bodyPr/>
          <a:lstStyle/>
          <a:p>
            <a:r>
              <a:rPr lang="de-DE" cap="none" dirty="0">
                <a:solidFill>
                  <a:schemeClr val="bg1"/>
                </a:solidFill>
                <a:latin typeface="Bahnschrift" panose="020B0502040204020203" pitchFamily="34" charset="0"/>
              </a:rPr>
              <a:t>Carl R. Trueman</a:t>
            </a:r>
          </a:p>
        </p:txBody>
      </p:sp>
      <p:sp>
        <p:nvSpPr>
          <p:cNvPr id="3" name="Inhaltsplatzhalter 2">
            <a:extLst>
              <a:ext uri="{FF2B5EF4-FFF2-40B4-BE49-F238E27FC236}">
                <a16:creationId xmlns:a16="http://schemas.microsoft.com/office/drawing/2014/main" id="{F86BAD74-F6E6-5BC7-6D25-16D6ED04A394}"/>
              </a:ext>
            </a:extLst>
          </p:cNvPr>
          <p:cNvSpPr>
            <a:spLocks noGrp="1"/>
          </p:cNvSpPr>
          <p:nvPr>
            <p:ph idx="1"/>
          </p:nvPr>
        </p:nvSpPr>
        <p:spPr/>
        <p:txBody>
          <a:bodyPr anchor="ctr">
            <a:normAutofit/>
          </a:bodyPr>
          <a:lstStyle/>
          <a:p>
            <a:pPr marL="0" indent="0" algn="ctr">
              <a:lnSpc>
                <a:spcPct val="125000"/>
              </a:lnSpc>
              <a:buNone/>
            </a:pPr>
            <a:r>
              <a:rPr lang="de-DE" b="1" dirty="0">
                <a:solidFill>
                  <a:schemeClr val="bg1"/>
                </a:solidFill>
                <a:latin typeface="Bahnschrift" panose="020B0502040204020203" pitchFamily="34" charset="0"/>
              </a:rPr>
              <a:t>„Wie Rousseau oder David Hume sah [Freud] das Ziel der menschlichen Existenz darin, glücklich zu sein. Doch er gab diesem Glücksgedanken eine spezifisch sexuelle Wendung, indem er ihn mit genitaler Lust gleichsetzte.“</a:t>
            </a:r>
            <a:endParaRPr lang="de-DE" dirty="0">
              <a:solidFill>
                <a:schemeClr val="bg1"/>
              </a:solidFill>
              <a:latin typeface="Bahnschrift" panose="020B0502040204020203" pitchFamily="34" charset="0"/>
            </a:endParaRPr>
          </a:p>
          <a:p>
            <a:pPr marL="0" indent="0" algn="ctr">
              <a:buNone/>
            </a:pPr>
            <a:endParaRPr lang="de-DE" dirty="0">
              <a:solidFill>
                <a:schemeClr val="bg1"/>
              </a:solidFill>
              <a:latin typeface="Bahnschrift" panose="020B0502040204020203" pitchFamily="34" charset="0"/>
            </a:endParaRPr>
          </a:p>
          <a:p>
            <a:pPr marL="0" indent="0" algn="ctr">
              <a:buNone/>
            </a:pPr>
            <a:r>
              <a:rPr lang="de-DE" sz="2000" i="1" dirty="0">
                <a:solidFill>
                  <a:schemeClr val="bg1"/>
                </a:solidFill>
                <a:latin typeface="Bahnschrift" panose="020B0502040204020203" pitchFamily="34" charset="0"/>
              </a:rPr>
              <a:t>Der Siegeszug des modernen Selbst, Seite 243.</a:t>
            </a:r>
          </a:p>
        </p:txBody>
      </p:sp>
    </p:spTree>
    <p:extLst>
      <p:ext uri="{BB962C8B-B14F-4D97-AF65-F5344CB8AC3E}">
        <p14:creationId xmlns:p14="http://schemas.microsoft.com/office/powerpoint/2010/main" val="2099625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A027-3371-0BF4-C243-8A9080FFB1EB}"/>
              </a:ext>
            </a:extLst>
          </p:cNvPr>
          <p:cNvSpPr>
            <a:spLocks noGrp="1"/>
          </p:cNvSpPr>
          <p:nvPr>
            <p:ph type="title"/>
          </p:nvPr>
        </p:nvSpPr>
        <p:spPr>
          <a:xfrm>
            <a:off x="689065" y="818440"/>
            <a:ext cx="10813869" cy="1136094"/>
          </a:xfrm>
        </p:spPr>
        <p:txBody>
          <a:bodyPr/>
          <a:lstStyle/>
          <a:p>
            <a:r>
              <a:rPr lang="de-DE" cap="none" dirty="0">
                <a:solidFill>
                  <a:schemeClr val="bg1"/>
                </a:solidFill>
                <a:latin typeface="Bahnschrift" panose="020B0502040204020203" pitchFamily="34" charset="0"/>
              </a:rPr>
              <a:t>Carl R. Trueman</a:t>
            </a:r>
          </a:p>
        </p:txBody>
      </p:sp>
      <p:sp>
        <p:nvSpPr>
          <p:cNvPr id="3" name="Inhaltsplatzhalter 2">
            <a:extLst>
              <a:ext uri="{FF2B5EF4-FFF2-40B4-BE49-F238E27FC236}">
                <a16:creationId xmlns:a16="http://schemas.microsoft.com/office/drawing/2014/main" id="{F86BAD74-F6E6-5BC7-6D25-16D6ED04A394}"/>
              </a:ext>
            </a:extLst>
          </p:cNvPr>
          <p:cNvSpPr>
            <a:spLocks noGrp="1"/>
          </p:cNvSpPr>
          <p:nvPr>
            <p:ph idx="1"/>
          </p:nvPr>
        </p:nvSpPr>
        <p:spPr/>
        <p:txBody>
          <a:bodyPr anchor="ctr">
            <a:normAutofit/>
          </a:bodyPr>
          <a:lstStyle/>
          <a:p>
            <a:pPr marL="0" indent="0" algn="ctr">
              <a:lnSpc>
                <a:spcPct val="125000"/>
              </a:lnSpc>
              <a:buNone/>
            </a:pPr>
            <a:r>
              <a:rPr lang="de-DE" b="1" dirty="0">
                <a:solidFill>
                  <a:schemeClr val="bg1"/>
                </a:solidFill>
                <a:latin typeface="Bahnschrift" panose="020B0502040204020203" pitchFamily="34" charset="0"/>
              </a:rPr>
              <a:t>„Freud hat dem Westen einen überzeugenden Mythos geliefert […], dass Sex in Form von sexuellem Verlangen und sexueller Erfüllung der wahre Schlüssel zu dem ist, was es bedeutet, Mensch zu sein.“</a:t>
            </a:r>
            <a:endParaRPr lang="de-DE" dirty="0">
              <a:solidFill>
                <a:schemeClr val="bg1"/>
              </a:solidFill>
              <a:latin typeface="Bahnschrift" panose="020B0502040204020203" pitchFamily="34" charset="0"/>
            </a:endParaRPr>
          </a:p>
          <a:p>
            <a:pPr marL="0" indent="0" algn="ctr">
              <a:buNone/>
            </a:pPr>
            <a:endParaRPr lang="de-DE" dirty="0">
              <a:solidFill>
                <a:schemeClr val="bg1"/>
              </a:solidFill>
              <a:latin typeface="Bahnschrift" panose="020B0502040204020203" pitchFamily="34" charset="0"/>
            </a:endParaRPr>
          </a:p>
          <a:p>
            <a:pPr marL="0" indent="0" algn="ctr">
              <a:buNone/>
            </a:pPr>
            <a:r>
              <a:rPr lang="de-DE" sz="2000" i="1" dirty="0">
                <a:solidFill>
                  <a:schemeClr val="bg1"/>
                </a:solidFill>
                <a:latin typeface="Bahnschrift" panose="020B0502040204020203" pitchFamily="34" charset="0"/>
              </a:rPr>
              <a:t>Der Siegeszug des modernen Selbst, Seite 244.</a:t>
            </a:r>
          </a:p>
        </p:txBody>
      </p:sp>
    </p:spTree>
    <p:extLst>
      <p:ext uri="{BB962C8B-B14F-4D97-AF65-F5344CB8AC3E}">
        <p14:creationId xmlns:p14="http://schemas.microsoft.com/office/powerpoint/2010/main" val="1575724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A027-3371-0BF4-C243-8A9080FFB1EB}"/>
              </a:ext>
            </a:extLst>
          </p:cNvPr>
          <p:cNvSpPr>
            <a:spLocks noGrp="1"/>
          </p:cNvSpPr>
          <p:nvPr>
            <p:ph type="title"/>
          </p:nvPr>
        </p:nvSpPr>
        <p:spPr>
          <a:xfrm>
            <a:off x="689065" y="818440"/>
            <a:ext cx="10813869" cy="1136094"/>
          </a:xfrm>
        </p:spPr>
        <p:txBody>
          <a:bodyPr/>
          <a:lstStyle/>
          <a:p>
            <a:r>
              <a:rPr lang="de-DE" cap="none" dirty="0">
                <a:solidFill>
                  <a:schemeClr val="bg1"/>
                </a:solidFill>
                <a:latin typeface="Bahnschrift" panose="020B0502040204020203" pitchFamily="34" charset="0"/>
              </a:rPr>
              <a:t>Siegmund Freud</a:t>
            </a:r>
          </a:p>
        </p:txBody>
      </p:sp>
      <p:sp>
        <p:nvSpPr>
          <p:cNvPr id="3" name="Inhaltsplatzhalter 2">
            <a:extLst>
              <a:ext uri="{FF2B5EF4-FFF2-40B4-BE49-F238E27FC236}">
                <a16:creationId xmlns:a16="http://schemas.microsoft.com/office/drawing/2014/main" id="{F86BAD74-F6E6-5BC7-6D25-16D6ED04A394}"/>
              </a:ext>
            </a:extLst>
          </p:cNvPr>
          <p:cNvSpPr>
            <a:spLocks noGrp="1"/>
          </p:cNvSpPr>
          <p:nvPr>
            <p:ph idx="1"/>
          </p:nvPr>
        </p:nvSpPr>
        <p:spPr/>
        <p:txBody>
          <a:bodyPr anchor="ctr">
            <a:normAutofit/>
          </a:bodyPr>
          <a:lstStyle/>
          <a:p>
            <a:pPr marL="0" indent="0" algn="ctr">
              <a:lnSpc>
                <a:spcPct val="125000"/>
              </a:lnSpc>
              <a:buNone/>
            </a:pPr>
            <a:r>
              <a:rPr lang="de-DE" b="1" dirty="0">
                <a:solidFill>
                  <a:schemeClr val="bg1"/>
                </a:solidFill>
                <a:latin typeface="Bahnschrift" panose="020B0502040204020203" pitchFamily="34" charset="0"/>
              </a:rPr>
              <a:t>„Verzögerung der sexuellen Entwicklung und Verfrühung des religiösen Einflusses, das sind doch die beiden Hauptpunkte im Programme der heutigen Pädagogik, </a:t>
            </a:r>
            <a:br>
              <a:rPr lang="de-DE" b="1" dirty="0">
                <a:solidFill>
                  <a:schemeClr val="bg1"/>
                </a:solidFill>
                <a:latin typeface="Bahnschrift" panose="020B0502040204020203" pitchFamily="34" charset="0"/>
              </a:rPr>
            </a:br>
            <a:r>
              <a:rPr lang="de-DE" b="1" dirty="0">
                <a:solidFill>
                  <a:schemeClr val="bg1"/>
                </a:solidFill>
                <a:latin typeface="Bahnschrift" panose="020B0502040204020203" pitchFamily="34" charset="0"/>
              </a:rPr>
              <a:t>nicht wahr?“</a:t>
            </a:r>
            <a:endParaRPr lang="de-DE" dirty="0">
              <a:solidFill>
                <a:schemeClr val="bg1"/>
              </a:solidFill>
              <a:latin typeface="Bahnschrift" panose="020B0502040204020203" pitchFamily="34" charset="0"/>
            </a:endParaRPr>
          </a:p>
          <a:p>
            <a:pPr marL="0" indent="0" algn="ctr">
              <a:buNone/>
            </a:pPr>
            <a:endParaRPr lang="de-DE" dirty="0">
              <a:solidFill>
                <a:schemeClr val="bg1"/>
              </a:solidFill>
              <a:latin typeface="Bahnschrift" panose="020B0502040204020203" pitchFamily="34" charset="0"/>
            </a:endParaRPr>
          </a:p>
          <a:p>
            <a:pPr marL="0" indent="0" algn="ctr">
              <a:buNone/>
            </a:pPr>
            <a:r>
              <a:rPr lang="de-DE" sz="2000" i="1" dirty="0">
                <a:solidFill>
                  <a:schemeClr val="bg1"/>
                </a:solidFill>
                <a:latin typeface="Bahnschrift" panose="020B0502040204020203" pitchFamily="34" charset="0"/>
              </a:rPr>
              <a:t>Zukunft einer Illusion, 1955, Seite 371.</a:t>
            </a:r>
          </a:p>
        </p:txBody>
      </p:sp>
    </p:spTree>
    <p:extLst>
      <p:ext uri="{BB962C8B-B14F-4D97-AF65-F5344CB8AC3E}">
        <p14:creationId xmlns:p14="http://schemas.microsoft.com/office/powerpoint/2010/main" val="720867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A027-3371-0BF4-C243-8A9080FFB1EB}"/>
              </a:ext>
            </a:extLst>
          </p:cNvPr>
          <p:cNvSpPr>
            <a:spLocks noGrp="1"/>
          </p:cNvSpPr>
          <p:nvPr>
            <p:ph type="title"/>
          </p:nvPr>
        </p:nvSpPr>
        <p:spPr>
          <a:xfrm>
            <a:off x="689065" y="818440"/>
            <a:ext cx="10813869" cy="1136094"/>
          </a:xfrm>
        </p:spPr>
        <p:txBody>
          <a:bodyPr/>
          <a:lstStyle/>
          <a:p>
            <a:r>
              <a:rPr lang="de-DE" cap="none" dirty="0">
                <a:solidFill>
                  <a:schemeClr val="bg1"/>
                </a:solidFill>
                <a:latin typeface="Bahnschrift" panose="020B0502040204020203" pitchFamily="34" charset="0"/>
              </a:rPr>
              <a:t>Carl R. Trueman</a:t>
            </a:r>
          </a:p>
        </p:txBody>
      </p:sp>
      <p:sp>
        <p:nvSpPr>
          <p:cNvPr id="3" name="Inhaltsplatzhalter 2">
            <a:extLst>
              <a:ext uri="{FF2B5EF4-FFF2-40B4-BE49-F238E27FC236}">
                <a16:creationId xmlns:a16="http://schemas.microsoft.com/office/drawing/2014/main" id="{F86BAD74-F6E6-5BC7-6D25-16D6ED04A394}"/>
              </a:ext>
            </a:extLst>
          </p:cNvPr>
          <p:cNvSpPr>
            <a:spLocks noGrp="1"/>
          </p:cNvSpPr>
          <p:nvPr>
            <p:ph idx="1"/>
          </p:nvPr>
        </p:nvSpPr>
        <p:spPr/>
        <p:txBody>
          <a:bodyPr anchor="ctr">
            <a:normAutofit/>
          </a:bodyPr>
          <a:lstStyle/>
          <a:p>
            <a:pPr marL="0" indent="0" algn="ctr">
              <a:lnSpc>
                <a:spcPct val="125000"/>
              </a:lnSpc>
              <a:buNone/>
            </a:pPr>
            <a:r>
              <a:rPr lang="de-DE" b="1" dirty="0">
                <a:solidFill>
                  <a:schemeClr val="bg1"/>
                </a:solidFill>
                <a:latin typeface="Bahnschrift" panose="020B0502040204020203" pitchFamily="34" charset="0"/>
              </a:rPr>
              <a:t>„Bedeutsam ist zudem, das Freuds Akzentuierung der sexuellen Füllung als Essenz menschlichen Glücks zu eine Neuausrichtung der menschlichen Bestimmung führt.</a:t>
            </a:r>
            <a:br>
              <a:rPr lang="de-DE" b="1" dirty="0">
                <a:solidFill>
                  <a:schemeClr val="bg1"/>
                </a:solidFill>
                <a:latin typeface="Bahnschrift" panose="020B0502040204020203" pitchFamily="34" charset="0"/>
              </a:rPr>
            </a:br>
            <a:r>
              <a:rPr lang="de-DE" b="1" u="sng" dirty="0">
                <a:solidFill>
                  <a:schemeClr val="bg1"/>
                </a:solidFill>
                <a:latin typeface="Bahnschrift" panose="020B0502040204020203" pitchFamily="34" charset="0"/>
              </a:rPr>
              <a:t>Das Ziel des Lebens ist nicht mehr etwas Zukünftiges, sondern liegt in der Gegenwart. Zufriedenheit bedeutet, hier und jetzt sexuell erfüllt zu sein.</a:t>
            </a:r>
            <a:r>
              <a:rPr lang="de-DE" b="1" dirty="0">
                <a:solidFill>
                  <a:schemeClr val="bg1"/>
                </a:solidFill>
                <a:latin typeface="Bahnschrift" panose="020B0502040204020203" pitchFamily="34" charset="0"/>
              </a:rPr>
              <a:t>“</a:t>
            </a:r>
            <a:endParaRPr lang="de-DE" dirty="0">
              <a:solidFill>
                <a:schemeClr val="bg1"/>
              </a:solidFill>
              <a:latin typeface="Bahnschrift" panose="020B0502040204020203" pitchFamily="34" charset="0"/>
            </a:endParaRPr>
          </a:p>
          <a:p>
            <a:pPr marL="0" indent="0" algn="ctr">
              <a:buNone/>
            </a:pPr>
            <a:endParaRPr lang="de-DE" sz="1400" i="1" dirty="0">
              <a:solidFill>
                <a:schemeClr val="bg1"/>
              </a:solidFill>
              <a:latin typeface="Bahnschrift" panose="020B0502040204020203" pitchFamily="34" charset="0"/>
            </a:endParaRPr>
          </a:p>
          <a:p>
            <a:pPr marL="0" indent="0" algn="ctr">
              <a:buNone/>
            </a:pPr>
            <a:r>
              <a:rPr lang="de-DE" sz="2000" i="1" dirty="0">
                <a:solidFill>
                  <a:schemeClr val="bg1"/>
                </a:solidFill>
                <a:latin typeface="Bahnschrift" panose="020B0502040204020203" pitchFamily="34" charset="0"/>
              </a:rPr>
              <a:t>Der Siegeszug des modernen Selbst, Seite 263.</a:t>
            </a:r>
          </a:p>
        </p:txBody>
      </p:sp>
    </p:spTree>
    <p:extLst>
      <p:ext uri="{BB962C8B-B14F-4D97-AF65-F5344CB8AC3E}">
        <p14:creationId xmlns:p14="http://schemas.microsoft.com/office/powerpoint/2010/main" val="3567334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C513-B9CF-3CDA-EEBB-4389F290B574}"/>
              </a:ext>
            </a:extLst>
          </p:cNvPr>
          <p:cNvSpPr>
            <a:spLocks noGrp="1"/>
          </p:cNvSpPr>
          <p:nvPr>
            <p:ph type="title"/>
          </p:nvPr>
        </p:nvSpPr>
        <p:spPr/>
        <p:txBody>
          <a:bodyPr/>
          <a:lstStyle/>
          <a:p>
            <a:r>
              <a:rPr lang="de-DE" b="1" dirty="0">
                <a:solidFill>
                  <a:schemeClr val="bg1"/>
                </a:solidFill>
                <a:latin typeface="Bahnschrift" panose="020B0502040204020203" pitchFamily="34" charset="0"/>
              </a:rPr>
              <a:t>Römer 8,18</a:t>
            </a:r>
          </a:p>
        </p:txBody>
      </p:sp>
      <p:sp>
        <p:nvSpPr>
          <p:cNvPr id="4" name="Inhaltsplatzhalter 3">
            <a:extLst>
              <a:ext uri="{FF2B5EF4-FFF2-40B4-BE49-F238E27FC236}">
                <a16:creationId xmlns:a16="http://schemas.microsoft.com/office/drawing/2014/main" id="{2C41E406-00F4-993B-51E5-2FEE83746D9A}"/>
              </a:ext>
            </a:extLst>
          </p:cNvPr>
          <p:cNvSpPr>
            <a:spLocks noGrp="1"/>
          </p:cNvSpPr>
          <p:nvPr>
            <p:ph idx="1"/>
          </p:nvPr>
        </p:nvSpPr>
        <p:spPr>
          <a:xfrm>
            <a:off x="1391478" y="1690687"/>
            <a:ext cx="9409044" cy="5140809"/>
          </a:xfrm>
        </p:spPr>
        <p:txBody>
          <a:bodyPr>
            <a:normAutofit/>
          </a:bodyPr>
          <a:lstStyle/>
          <a:p>
            <a:pPr marL="0" indent="0">
              <a:buNone/>
            </a:pPr>
            <a:r>
              <a:rPr lang="de-DE" dirty="0">
                <a:solidFill>
                  <a:schemeClr val="bg1"/>
                </a:solidFill>
                <a:latin typeface="Bahnschrift" panose="020B0502040204020203" pitchFamily="34" charset="0"/>
              </a:rPr>
              <a:t>Ich bin aber davon überzeugt, dass unsere jetzigen Leiden bedeutungslos sind im Vergleich zu der Herrlichkeit, die er uns später schenken wird.</a:t>
            </a:r>
          </a:p>
        </p:txBody>
      </p:sp>
    </p:spTree>
    <p:extLst>
      <p:ext uri="{BB962C8B-B14F-4D97-AF65-F5344CB8AC3E}">
        <p14:creationId xmlns:p14="http://schemas.microsoft.com/office/powerpoint/2010/main" val="617272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Isosceles Triangle 3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fik 3">
            <a:extLst>
              <a:ext uri="{FF2B5EF4-FFF2-40B4-BE49-F238E27FC236}">
                <a16:creationId xmlns:a16="http://schemas.microsoft.com/office/drawing/2014/main" id="{06827F89-249E-79FC-F530-2D363AD36FA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57981" y="361187"/>
            <a:ext cx="10408784" cy="6297314"/>
          </a:xfrm>
          <a:prstGeom prst="rect">
            <a:avLst/>
          </a:prstGeom>
          <a:ln>
            <a:noFill/>
          </a:ln>
        </p:spPr>
      </p:pic>
      <p:sp>
        <p:nvSpPr>
          <p:cNvPr id="37" name="Isosceles Triangle 3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7414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C513-B9CF-3CDA-EEBB-4389F290B574}"/>
              </a:ext>
            </a:extLst>
          </p:cNvPr>
          <p:cNvSpPr>
            <a:spLocks noGrp="1"/>
          </p:cNvSpPr>
          <p:nvPr>
            <p:ph type="title"/>
          </p:nvPr>
        </p:nvSpPr>
        <p:spPr/>
        <p:txBody>
          <a:bodyPr/>
          <a:lstStyle/>
          <a:p>
            <a:r>
              <a:rPr lang="de-DE" b="1" dirty="0">
                <a:solidFill>
                  <a:schemeClr val="bg1"/>
                </a:solidFill>
                <a:latin typeface="Bahnschrift" panose="020B0502040204020203" pitchFamily="34" charset="0"/>
              </a:rPr>
              <a:t>Lukas 9</a:t>
            </a:r>
          </a:p>
        </p:txBody>
      </p:sp>
      <p:sp>
        <p:nvSpPr>
          <p:cNvPr id="4" name="Inhaltsplatzhalter 3">
            <a:extLst>
              <a:ext uri="{FF2B5EF4-FFF2-40B4-BE49-F238E27FC236}">
                <a16:creationId xmlns:a16="http://schemas.microsoft.com/office/drawing/2014/main" id="{2C41E406-00F4-993B-51E5-2FEE83746D9A}"/>
              </a:ext>
            </a:extLst>
          </p:cNvPr>
          <p:cNvSpPr>
            <a:spLocks noGrp="1"/>
          </p:cNvSpPr>
          <p:nvPr>
            <p:ph idx="1"/>
          </p:nvPr>
        </p:nvSpPr>
        <p:spPr>
          <a:xfrm>
            <a:off x="1391478" y="1690687"/>
            <a:ext cx="9409044" cy="5140809"/>
          </a:xfrm>
        </p:spPr>
        <p:txBody>
          <a:bodyPr>
            <a:normAutofit/>
          </a:bodyPr>
          <a:lstStyle/>
          <a:p>
            <a:pPr marL="0" indent="0">
              <a:buNone/>
            </a:pPr>
            <a:r>
              <a:rPr lang="de-DE" dirty="0">
                <a:solidFill>
                  <a:schemeClr val="bg1"/>
                </a:solidFill>
                <a:latin typeface="Bahnschrift" panose="020B0502040204020203" pitchFamily="34" charset="0"/>
              </a:rPr>
              <a:t>23 Er sprach aber zu allen: Wenn jemand mir nachkommen will, so verleugne er sich selbst und nehme sein Kreuz auf sich täglich und folge mir nach.</a:t>
            </a:r>
          </a:p>
          <a:p>
            <a:pPr marL="0" indent="0">
              <a:buNone/>
            </a:pPr>
            <a:r>
              <a:rPr lang="de-DE" dirty="0">
                <a:solidFill>
                  <a:schemeClr val="bg1"/>
                </a:solidFill>
                <a:latin typeface="Bahnschrift" panose="020B0502040204020203" pitchFamily="34" charset="0"/>
              </a:rPr>
              <a:t>24 Denn wer sein Leben retten will, der wird es verlieren; wer aber sein Leben verliert um meinetwillen, der wird es retten.</a:t>
            </a:r>
          </a:p>
          <a:p>
            <a:pPr marL="0" indent="0">
              <a:buNone/>
            </a:pPr>
            <a:r>
              <a:rPr lang="de-DE" dirty="0">
                <a:solidFill>
                  <a:schemeClr val="bg1"/>
                </a:solidFill>
                <a:latin typeface="Bahnschrift" panose="020B0502040204020203" pitchFamily="34" charset="0"/>
              </a:rPr>
              <a:t>25 Denn was hilft es einem Menschen, wenn er die ganze Welt gewinnt, aber sich selbst verliert oder schädigt?</a:t>
            </a:r>
          </a:p>
        </p:txBody>
      </p:sp>
    </p:spTree>
    <p:extLst>
      <p:ext uri="{BB962C8B-B14F-4D97-AF65-F5344CB8AC3E}">
        <p14:creationId xmlns:p14="http://schemas.microsoft.com/office/powerpoint/2010/main" val="2440155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C513-B9CF-3CDA-EEBB-4389F290B574}"/>
              </a:ext>
            </a:extLst>
          </p:cNvPr>
          <p:cNvSpPr>
            <a:spLocks noGrp="1"/>
          </p:cNvSpPr>
          <p:nvPr>
            <p:ph type="title"/>
          </p:nvPr>
        </p:nvSpPr>
        <p:spPr/>
        <p:txBody>
          <a:bodyPr/>
          <a:lstStyle/>
          <a:p>
            <a:r>
              <a:rPr lang="de-DE" b="1" dirty="0">
                <a:solidFill>
                  <a:schemeClr val="bg1"/>
                </a:solidFill>
                <a:latin typeface="Bahnschrift" panose="020B0502040204020203" pitchFamily="34" charset="0"/>
              </a:rPr>
              <a:t>Philipper 1</a:t>
            </a:r>
          </a:p>
        </p:txBody>
      </p:sp>
      <p:sp>
        <p:nvSpPr>
          <p:cNvPr id="4" name="Inhaltsplatzhalter 3">
            <a:extLst>
              <a:ext uri="{FF2B5EF4-FFF2-40B4-BE49-F238E27FC236}">
                <a16:creationId xmlns:a16="http://schemas.microsoft.com/office/drawing/2014/main" id="{2C41E406-00F4-993B-51E5-2FEE83746D9A}"/>
              </a:ext>
            </a:extLst>
          </p:cNvPr>
          <p:cNvSpPr>
            <a:spLocks noGrp="1"/>
          </p:cNvSpPr>
          <p:nvPr>
            <p:ph idx="1"/>
          </p:nvPr>
        </p:nvSpPr>
        <p:spPr>
          <a:xfrm>
            <a:off x="1391478" y="1690687"/>
            <a:ext cx="9409044" cy="5140809"/>
          </a:xfrm>
        </p:spPr>
        <p:txBody>
          <a:bodyPr>
            <a:normAutofit/>
          </a:bodyPr>
          <a:lstStyle/>
          <a:p>
            <a:pPr marL="0" indent="0">
              <a:buNone/>
            </a:pPr>
            <a:r>
              <a:rPr lang="de-DE" sz="3600" dirty="0">
                <a:solidFill>
                  <a:schemeClr val="bg1"/>
                </a:solidFill>
                <a:latin typeface="Bahnschrift" panose="020B0502040204020203" pitchFamily="34" charset="0"/>
              </a:rPr>
              <a:t>21 Denn für mich ist Christus das Leben, und das Sterben ein Gewinn.</a:t>
            </a:r>
          </a:p>
        </p:txBody>
      </p:sp>
    </p:spTree>
    <p:extLst>
      <p:ext uri="{BB962C8B-B14F-4D97-AF65-F5344CB8AC3E}">
        <p14:creationId xmlns:p14="http://schemas.microsoft.com/office/powerpoint/2010/main" val="40036886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362E-F552-674F-4ACA-352A4FD97083}"/>
              </a:ext>
            </a:extLst>
          </p:cNvPr>
          <p:cNvSpPr txBox="1">
            <a:spLocks/>
          </p:cNvSpPr>
          <p:nvPr/>
        </p:nvSpPr>
        <p:spPr>
          <a:xfrm>
            <a:off x="838200" y="423391"/>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5400" b="1" dirty="0">
                <a:solidFill>
                  <a:schemeClr val="bg1"/>
                </a:solidFill>
                <a:latin typeface="DIN Next LT Pro Bold" panose="020B0503020203050203" pitchFamily="34" charset="77"/>
              </a:rPr>
              <a:t>Übersexualisierung</a:t>
            </a:r>
          </a:p>
        </p:txBody>
      </p:sp>
      <p:pic>
        <p:nvPicPr>
          <p:cNvPr id="5" name="Grafik 4" descr="Ein Bild, das Bild, Darstellung, Zeichnung, Kunst enthält.&#10;&#10;Automatisch generierte Beschreibung">
            <a:extLst>
              <a:ext uri="{FF2B5EF4-FFF2-40B4-BE49-F238E27FC236}">
                <a16:creationId xmlns:a16="http://schemas.microsoft.com/office/drawing/2014/main" id="{42B75B41-B337-0D8A-32FB-D88F3CCCC4C9}"/>
              </a:ext>
            </a:extLst>
          </p:cNvPr>
          <p:cNvPicPr>
            <a:picLocks noChangeAspect="1"/>
          </p:cNvPicPr>
          <p:nvPr/>
        </p:nvPicPr>
        <p:blipFill rotWithShape="1">
          <a:blip r:embed="rId2"/>
          <a:srcRect t="22549" b="16912"/>
          <a:stretch/>
        </p:blipFill>
        <p:spPr>
          <a:xfrm rot="10800000">
            <a:off x="758085" y="1528755"/>
            <a:ext cx="10610003" cy="4817409"/>
          </a:xfrm>
          <a:prstGeom prst="rect">
            <a:avLst/>
          </a:prstGeom>
        </p:spPr>
      </p:pic>
    </p:spTree>
    <p:extLst>
      <p:ext uri="{BB962C8B-B14F-4D97-AF65-F5344CB8AC3E}">
        <p14:creationId xmlns:p14="http://schemas.microsoft.com/office/powerpoint/2010/main" val="26916704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76A3F-A249-C9F8-24F1-176F37B4981D}"/>
              </a:ext>
            </a:extLst>
          </p:cNvPr>
          <p:cNvSpPr>
            <a:spLocks noGrp="1"/>
          </p:cNvSpPr>
          <p:nvPr>
            <p:ph type="title"/>
          </p:nvPr>
        </p:nvSpPr>
        <p:spPr>
          <a:xfrm>
            <a:off x="8579321" y="638991"/>
            <a:ext cx="3335383" cy="1136094"/>
          </a:xfrm>
        </p:spPr>
        <p:txBody>
          <a:bodyPr/>
          <a:lstStyle/>
          <a:p>
            <a:r>
              <a:rPr lang="de-DE" sz="1800" b="0" cap="none" dirty="0"/>
              <a:t>Prägende Philosophen:</a:t>
            </a:r>
            <a:br>
              <a:rPr lang="de-DE" cap="none" dirty="0"/>
            </a:br>
            <a:r>
              <a:rPr lang="de-DE" cap="none" dirty="0"/>
              <a:t>Freud</a:t>
            </a:r>
            <a:br>
              <a:rPr lang="de-DE" cap="none" dirty="0"/>
            </a:br>
            <a:r>
              <a:rPr lang="de-DE" cap="none" dirty="0"/>
              <a:t>Reich</a:t>
            </a:r>
            <a:br>
              <a:rPr lang="de-DE" cap="none" dirty="0"/>
            </a:br>
            <a:endParaRPr lang="de-DE" cap="none" dirty="0"/>
          </a:p>
        </p:txBody>
      </p:sp>
      <p:sp>
        <p:nvSpPr>
          <p:cNvPr id="3" name="Untertitel 2">
            <a:extLst>
              <a:ext uri="{FF2B5EF4-FFF2-40B4-BE49-F238E27FC236}">
                <a16:creationId xmlns:a16="http://schemas.microsoft.com/office/drawing/2014/main" id="{D02BD455-7E12-13D5-87FC-815A53E25936}"/>
              </a:ext>
            </a:extLst>
          </p:cNvPr>
          <p:cNvSpPr>
            <a:spLocks noGrp="1"/>
          </p:cNvSpPr>
          <p:nvPr>
            <p:ph type="subTitle" idx="10"/>
          </p:nvPr>
        </p:nvSpPr>
        <p:spPr>
          <a:xfrm>
            <a:off x="8579322" y="2374900"/>
            <a:ext cx="3335383" cy="3898900"/>
          </a:xfrm>
        </p:spPr>
        <p:txBody>
          <a:bodyPr wrap="none" lIns="90000">
            <a:normAutofit/>
          </a:bodyPr>
          <a:lstStyle/>
          <a:p>
            <a:pPr algn="l"/>
            <a:r>
              <a:rPr lang="de-DE" sz="1800" b="0" cap="none" dirty="0">
                <a:latin typeface="+mj-lt"/>
              </a:rPr>
              <a:t>Schlüsselbegriffe:</a:t>
            </a:r>
            <a:endParaRPr lang="de-DE" sz="1800" dirty="0">
              <a:latin typeface="+mj-lt"/>
            </a:endParaRPr>
          </a:p>
          <a:p>
            <a:pPr marL="342900" indent="-342900" algn="l">
              <a:buFont typeface="Arial" panose="020B0604020202020204" pitchFamily="34" charset="0"/>
              <a:buChar char="•"/>
            </a:pPr>
            <a:r>
              <a:rPr lang="de-DE" b="1" dirty="0">
                <a:latin typeface="+mj-lt"/>
              </a:rPr>
              <a:t>Sexualisierung der </a:t>
            </a:r>
            <a:br>
              <a:rPr lang="de-DE" b="1" dirty="0">
                <a:latin typeface="+mj-lt"/>
              </a:rPr>
            </a:br>
            <a:r>
              <a:rPr lang="de-DE" b="1" dirty="0">
                <a:latin typeface="+mj-lt"/>
              </a:rPr>
              <a:t>Psychologie</a:t>
            </a:r>
          </a:p>
          <a:p>
            <a:pPr marL="342900" indent="-342900" algn="l">
              <a:buFont typeface="Arial" panose="020B0604020202020204" pitchFamily="34" charset="0"/>
              <a:buChar char="•"/>
            </a:pPr>
            <a:r>
              <a:rPr lang="de-DE" b="1" dirty="0">
                <a:latin typeface="+mj-lt"/>
              </a:rPr>
              <a:t>Sex</a:t>
            </a:r>
          </a:p>
          <a:p>
            <a:pPr marL="800100" lvl="1" indent="-342900" algn="l">
              <a:buFont typeface="Arial" panose="020B0604020202020204" pitchFamily="34" charset="0"/>
              <a:buChar char="•"/>
            </a:pPr>
            <a:r>
              <a:rPr lang="de-DE" b="1" dirty="0">
                <a:latin typeface="+mj-lt"/>
              </a:rPr>
              <a:t>Aktivität</a:t>
            </a:r>
          </a:p>
          <a:p>
            <a:pPr marL="800100" lvl="1" indent="-342900" algn="l">
              <a:buFont typeface="Arial" panose="020B0604020202020204" pitchFamily="34" charset="0"/>
              <a:buChar char="•"/>
            </a:pPr>
            <a:r>
              <a:rPr lang="de-DE" b="1" dirty="0">
                <a:latin typeface="+mj-lt"/>
              </a:rPr>
              <a:t>Identität</a:t>
            </a:r>
          </a:p>
          <a:p>
            <a:pPr marL="342900" indent="-342900" algn="l">
              <a:buFont typeface="Arial" panose="020B0604020202020204" pitchFamily="34" charset="0"/>
              <a:buChar char="•"/>
            </a:pPr>
            <a:r>
              <a:rPr lang="de-DE" b="1" dirty="0">
                <a:latin typeface="+mj-lt"/>
              </a:rPr>
              <a:t>Lebenshektik</a:t>
            </a:r>
          </a:p>
          <a:p>
            <a:pPr marL="800100" lvl="1" indent="-342900" algn="l">
              <a:buFont typeface="Arial" panose="020B0604020202020204" pitchFamily="34" charset="0"/>
              <a:buChar char="•"/>
            </a:pPr>
            <a:r>
              <a:rPr lang="de-DE" b="1" dirty="0">
                <a:latin typeface="+mj-lt"/>
              </a:rPr>
              <a:t>Lust vs. Liebe</a:t>
            </a:r>
          </a:p>
          <a:p>
            <a:pPr marL="342900" indent="-342900" algn="l">
              <a:buFont typeface="Arial" panose="020B0604020202020204" pitchFamily="34" charset="0"/>
              <a:buChar char="•"/>
            </a:pPr>
            <a:endParaRPr lang="de-DE" b="1" dirty="0">
              <a:latin typeface="+mj-lt"/>
            </a:endParaRPr>
          </a:p>
          <a:p>
            <a:pPr marL="342900" indent="-342900" algn="l">
              <a:buFont typeface="Arial" panose="020B0604020202020204" pitchFamily="34" charset="0"/>
              <a:buChar char="•"/>
            </a:pPr>
            <a:endParaRPr lang="de-DE" b="1" dirty="0">
              <a:latin typeface="+mj-lt"/>
            </a:endParaRPr>
          </a:p>
          <a:p>
            <a:pPr algn="l"/>
            <a:endParaRPr lang="de-DE" b="1" dirty="0">
              <a:latin typeface="+mj-lt"/>
            </a:endParaRPr>
          </a:p>
        </p:txBody>
      </p:sp>
      <p:sp>
        <p:nvSpPr>
          <p:cNvPr id="7" name="Inhaltsplatzhalter 3">
            <a:extLst>
              <a:ext uri="{FF2B5EF4-FFF2-40B4-BE49-F238E27FC236}">
                <a16:creationId xmlns:a16="http://schemas.microsoft.com/office/drawing/2014/main" id="{398B91A1-E57E-61D0-4394-8FD5894CC27C}"/>
              </a:ext>
            </a:extLst>
          </p:cNvPr>
          <p:cNvSpPr txBox="1">
            <a:spLocks/>
          </p:cNvSpPr>
          <p:nvPr/>
        </p:nvSpPr>
        <p:spPr>
          <a:xfrm>
            <a:off x="495300" y="2349500"/>
            <a:ext cx="7554832" cy="4070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3200" dirty="0">
                <a:solidFill>
                  <a:schemeClr val="bg1"/>
                </a:solidFill>
                <a:latin typeface="Bahnschrift" panose="020B0502040204020203" pitchFamily="34" charset="0"/>
              </a:rPr>
              <a:t>Frage #3:</a:t>
            </a:r>
            <a:br>
              <a:rPr lang="de-DE" sz="4800" b="1" dirty="0">
                <a:solidFill>
                  <a:schemeClr val="bg1"/>
                </a:solidFill>
                <a:latin typeface="Bahnschrift" panose="020B0502040204020203" pitchFamily="34" charset="0"/>
              </a:rPr>
            </a:br>
            <a:r>
              <a:rPr lang="de-DE" sz="4800" b="1" dirty="0">
                <a:solidFill>
                  <a:schemeClr val="bg1"/>
                </a:solidFill>
                <a:latin typeface="Bahnschrift" panose="020B0502040204020203" pitchFamily="34" charset="0"/>
              </a:rPr>
              <a:t>Worin liegt des Menschen Glück?</a:t>
            </a:r>
          </a:p>
          <a:p>
            <a:pPr marL="0" indent="0">
              <a:buFont typeface="Arial" panose="020B0604020202020204" pitchFamily="34" charset="0"/>
              <a:buNone/>
            </a:pPr>
            <a:endParaRPr lang="de-DE" sz="48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157249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7F00B5A-B2CD-9CF8-F227-AFEE83E688D2}"/>
              </a:ext>
            </a:extLst>
          </p:cNvPr>
          <p:cNvSpPr txBox="1"/>
          <p:nvPr/>
        </p:nvSpPr>
        <p:spPr>
          <a:xfrm>
            <a:off x="1636043" y="405870"/>
            <a:ext cx="3796522" cy="1050159"/>
          </a:xfrm>
          <a:prstGeom prst="rect">
            <a:avLst/>
          </a:prstGeom>
          <a:noFill/>
        </p:spPr>
        <p:txBody>
          <a:bodyPr wrap="square" rtlCol="0">
            <a:spAutoFit/>
          </a:bodyPr>
          <a:lstStyle/>
          <a:p>
            <a:pPr algn="ctr">
              <a:lnSpc>
                <a:spcPct val="150000"/>
              </a:lnSpc>
            </a:pPr>
            <a:r>
              <a:rPr lang="de-DE" sz="4800" b="1" u="sng" dirty="0">
                <a:solidFill>
                  <a:schemeClr val="bg1"/>
                </a:solidFill>
                <a:latin typeface="Bahnschrift" panose="020B0502040204020203" pitchFamily="34" charset="0"/>
              </a:rPr>
              <a:t>Gott</a:t>
            </a:r>
          </a:p>
        </p:txBody>
      </p:sp>
      <p:sp>
        <p:nvSpPr>
          <p:cNvPr id="8" name="Textfeld 7">
            <a:extLst>
              <a:ext uri="{FF2B5EF4-FFF2-40B4-BE49-F238E27FC236}">
                <a16:creationId xmlns:a16="http://schemas.microsoft.com/office/drawing/2014/main" id="{BD115971-0625-182C-11CD-72A729B999A1}"/>
              </a:ext>
            </a:extLst>
          </p:cNvPr>
          <p:cNvSpPr txBox="1"/>
          <p:nvPr/>
        </p:nvSpPr>
        <p:spPr>
          <a:xfrm>
            <a:off x="7415491" y="405869"/>
            <a:ext cx="3796522" cy="1050159"/>
          </a:xfrm>
          <a:prstGeom prst="rect">
            <a:avLst/>
          </a:prstGeom>
          <a:noFill/>
        </p:spPr>
        <p:txBody>
          <a:bodyPr wrap="square" rtlCol="0">
            <a:spAutoFit/>
          </a:bodyPr>
          <a:lstStyle/>
          <a:p>
            <a:pPr algn="ctr">
              <a:lnSpc>
                <a:spcPct val="150000"/>
              </a:lnSpc>
            </a:pPr>
            <a:r>
              <a:rPr lang="de-DE" sz="4800" b="1" u="sng" dirty="0">
                <a:solidFill>
                  <a:schemeClr val="bg1"/>
                </a:solidFill>
                <a:latin typeface="Bahnschrift" panose="020B0502040204020203" pitchFamily="34" charset="0"/>
              </a:rPr>
              <a:t>Welt</a:t>
            </a:r>
          </a:p>
        </p:txBody>
      </p:sp>
      <p:pic>
        <p:nvPicPr>
          <p:cNvPr id="5" name="Grafik 4">
            <a:extLst>
              <a:ext uri="{FF2B5EF4-FFF2-40B4-BE49-F238E27FC236}">
                <a16:creationId xmlns:a16="http://schemas.microsoft.com/office/drawing/2014/main" id="{F6D7F191-F89F-9C91-F295-3A2EAF344FE9}"/>
              </a:ext>
            </a:extLst>
          </p:cNvPr>
          <p:cNvPicPr>
            <a:picLocks noChangeAspect="1"/>
          </p:cNvPicPr>
          <p:nvPr/>
        </p:nvPicPr>
        <p:blipFill>
          <a:blip r:embed="rId2"/>
          <a:stretch>
            <a:fillRect/>
          </a:stretch>
        </p:blipFill>
        <p:spPr>
          <a:xfrm>
            <a:off x="748820" y="405869"/>
            <a:ext cx="1456181" cy="1387728"/>
          </a:xfrm>
          <a:prstGeom prst="rect">
            <a:avLst/>
          </a:prstGeom>
        </p:spPr>
      </p:pic>
      <p:pic>
        <p:nvPicPr>
          <p:cNvPr id="6" name="Grafik 5">
            <a:extLst>
              <a:ext uri="{FF2B5EF4-FFF2-40B4-BE49-F238E27FC236}">
                <a16:creationId xmlns:a16="http://schemas.microsoft.com/office/drawing/2014/main" id="{E295AFC8-356C-6A62-DB0F-CC880C4ECF72}"/>
              </a:ext>
            </a:extLst>
          </p:cNvPr>
          <p:cNvPicPr>
            <a:picLocks noChangeAspect="1"/>
          </p:cNvPicPr>
          <p:nvPr/>
        </p:nvPicPr>
        <p:blipFill>
          <a:blip r:embed="rId3"/>
          <a:stretch>
            <a:fillRect/>
          </a:stretch>
        </p:blipFill>
        <p:spPr>
          <a:xfrm>
            <a:off x="6528268" y="405869"/>
            <a:ext cx="1456181" cy="1387728"/>
          </a:xfrm>
          <a:prstGeom prst="rect">
            <a:avLst/>
          </a:prstGeom>
        </p:spPr>
      </p:pic>
      <p:sp>
        <p:nvSpPr>
          <p:cNvPr id="3" name="Textfeld 2">
            <a:extLst>
              <a:ext uri="{FF2B5EF4-FFF2-40B4-BE49-F238E27FC236}">
                <a16:creationId xmlns:a16="http://schemas.microsoft.com/office/drawing/2014/main" id="{52331115-625F-9E3C-415D-236939B0FA17}"/>
              </a:ext>
            </a:extLst>
          </p:cNvPr>
          <p:cNvSpPr txBox="1"/>
          <p:nvPr/>
        </p:nvSpPr>
        <p:spPr>
          <a:xfrm>
            <a:off x="795130" y="1955058"/>
            <a:ext cx="4637435" cy="4493538"/>
          </a:xfrm>
          <a:prstGeom prst="rect">
            <a:avLst/>
          </a:prstGeom>
          <a:noFill/>
        </p:spPr>
        <p:txBody>
          <a:bodyPr wrap="square" rtlCol="0">
            <a:spAutoFit/>
          </a:bodyPr>
          <a:lstStyle/>
          <a:p>
            <a:r>
              <a:rPr lang="de-DE" sz="2600" b="1" dirty="0">
                <a:solidFill>
                  <a:schemeClr val="bg1"/>
                </a:solidFill>
                <a:latin typeface="Bahnschrift SemiBold" panose="020B0502040204020203" pitchFamily="34" charset="0"/>
              </a:rPr>
              <a:t>Gott toleriert unsere Sünde nicht. Sie trennt uns auf ewig von ihm. Durch Jesus hat er sie vollkommen gesühnt und er bietet uns nun Vergebung und ewiges Leben an.</a:t>
            </a:r>
          </a:p>
          <a:p>
            <a:endParaRPr lang="de-DE" sz="2600" b="1" dirty="0">
              <a:solidFill>
                <a:schemeClr val="bg1"/>
              </a:solidFill>
              <a:latin typeface="Bahnschrift SemiBold" panose="020B0502040204020203" pitchFamily="34" charset="0"/>
            </a:endParaRPr>
          </a:p>
          <a:p>
            <a:r>
              <a:rPr lang="de-DE" sz="2600" b="1" dirty="0">
                <a:solidFill>
                  <a:schemeClr val="bg1"/>
                </a:solidFill>
                <a:latin typeface="Bahnschrift SemiBold" panose="020B0502040204020203" pitchFamily="34" charset="0"/>
              </a:rPr>
              <a:t>Das Versprechen der Ewigkeit ist nun meine größte Freude. Diese Welt hat mir dagegen nichts mehr zu bieten.</a:t>
            </a:r>
          </a:p>
        </p:txBody>
      </p:sp>
      <p:sp>
        <p:nvSpPr>
          <p:cNvPr id="4" name="Textfeld 3">
            <a:extLst>
              <a:ext uri="{FF2B5EF4-FFF2-40B4-BE49-F238E27FC236}">
                <a16:creationId xmlns:a16="http://schemas.microsoft.com/office/drawing/2014/main" id="{DE936821-5ED1-DFC6-31B3-1DF23878EDFB}"/>
              </a:ext>
            </a:extLst>
          </p:cNvPr>
          <p:cNvSpPr txBox="1"/>
          <p:nvPr/>
        </p:nvSpPr>
        <p:spPr>
          <a:xfrm>
            <a:off x="6574578" y="1955058"/>
            <a:ext cx="4637435" cy="4093428"/>
          </a:xfrm>
          <a:prstGeom prst="rect">
            <a:avLst/>
          </a:prstGeom>
          <a:noFill/>
        </p:spPr>
        <p:txBody>
          <a:bodyPr wrap="square" rtlCol="0">
            <a:spAutoFit/>
          </a:bodyPr>
          <a:lstStyle/>
          <a:p>
            <a:r>
              <a:rPr lang="de-DE" sz="2600" b="1" dirty="0">
                <a:solidFill>
                  <a:schemeClr val="bg1"/>
                </a:solidFill>
                <a:latin typeface="Bahnschrift SemiBold" panose="020B0502040204020203" pitchFamily="34" charset="0"/>
              </a:rPr>
              <a:t>Lebe dein Leben! Koste jeden Tag aus als wär es dein Letzter. Folge deinem Herzen und sieh zu, möglichst viel zu erleben.</a:t>
            </a:r>
          </a:p>
          <a:p>
            <a:endParaRPr lang="de-DE" sz="2600" b="1" dirty="0">
              <a:solidFill>
                <a:schemeClr val="bg1"/>
              </a:solidFill>
              <a:latin typeface="Bahnschrift SemiBold" panose="020B0502040204020203" pitchFamily="34" charset="0"/>
            </a:endParaRPr>
          </a:p>
          <a:p>
            <a:r>
              <a:rPr lang="de-DE" sz="2600" b="1" dirty="0">
                <a:solidFill>
                  <a:schemeClr val="bg1"/>
                </a:solidFill>
                <a:latin typeface="Bahnschrift SemiBold" panose="020B0502040204020203" pitchFamily="34" charset="0"/>
              </a:rPr>
              <a:t>Dieses Leben ist das einzige, das du hast, und wenn du irgendwann stirbst, ist eh alles egal.</a:t>
            </a:r>
          </a:p>
        </p:txBody>
      </p:sp>
    </p:spTree>
    <p:extLst>
      <p:ext uri="{BB962C8B-B14F-4D97-AF65-F5344CB8AC3E}">
        <p14:creationId xmlns:p14="http://schemas.microsoft.com/office/powerpoint/2010/main" val="3865096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362E-F552-674F-4ACA-352A4FD97083}"/>
              </a:ext>
            </a:extLst>
          </p:cNvPr>
          <p:cNvSpPr txBox="1">
            <a:spLocks/>
          </p:cNvSpPr>
          <p:nvPr/>
        </p:nvSpPr>
        <p:spPr>
          <a:xfrm>
            <a:off x="838200" y="230576"/>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5400" b="1" u="sng" dirty="0">
                <a:solidFill>
                  <a:schemeClr val="bg1"/>
                </a:solidFill>
                <a:latin typeface="Bahnschrift" panose="020B0502040204020203" pitchFamily="34" charset="0"/>
              </a:rPr>
              <a:t>Große Lügen unserer Zeit</a:t>
            </a:r>
          </a:p>
        </p:txBody>
      </p:sp>
      <p:sp>
        <p:nvSpPr>
          <p:cNvPr id="4" name="Inhaltsplatzhalter 3">
            <a:extLst>
              <a:ext uri="{FF2B5EF4-FFF2-40B4-BE49-F238E27FC236}">
                <a16:creationId xmlns:a16="http://schemas.microsoft.com/office/drawing/2014/main" id="{97C716D0-BA0E-490E-D0A0-089C71E159E8}"/>
              </a:ext>
            </a:extLst>
          </p:cNvPr>
          <p:cNvSpPr txBox="1">
            <a:spLocks/>
          </p:cNvSpPr>
          <p:nvPr/>
        </p:nvSpPr>
        <p:spPr>
          <a:xfrm>
            <a:off x="418453" y="1618131"/>
            <a:ext cx="11298265" cy="4876800"/>
          </a:xfrm>
          <a:prstGeom prst="rect">
            <a:avLst/>
          </a:prstGeom>
        </p:spPr>
        <p:txBody>
          <a:bodyPr numCol="1">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de-DE" sz="4000" b="1" dirty="0">
                <a:solidFill>
                  <a:schemeClr val="bg1"/>
                </a:solidFill>
                <a:latin typeface="Bahnschrift" panose="020B0502040204020203" pitchFamily="34" charset="0"/>
              </a:rPr>
              <a:t>Übersexualisierung:</a:t>
            </a:r>
          </a:p>
          <a:p>
            <a:pPr marL="457200" lvl="1" indent="0">
              <a:lnSpc>
                <a:spcPct val="110000"/>
              </a:lnSpc>
              <a:buFont typeface="Arial" panose="020B0604020202020204" pitchFamily="34" charset="0"/>
              <a:buNone/>
            </a:pPr>
            <a:r>
              <a:rPr lang="de-DE" sz="3600" dirty="0">
                <a:solidFill>
                  <a:schemeClr val="bg1"/>
                </a:solidFill>
                <a:latin typeface="Bahnschrift" panose="020B0502040204020203" pitchFamily="34" charset="0"/>
              </a:rPr>
              <a:t>„Partnerschaft bedeutet Glück.“</a:t>
            </a:r>
          </a:p>
          <a:p>
            <a:pPr marL="457200" lvl="1" indent="0">
              <a:lnSpc>
                <a:spcPct val="110000"/>
              </a:lnSpc>
              <a:buFont typeface="Arial" panose="020B0604020202020204" pitchFamily="34" charset="0"/>
              <a:buNone/>
            </a:pPr>
            <a:r>
              <a:rPr lang="de-DE" sz="3600" dirty="0">
                <a:solidFill>
                  <a:schemeClr val="bg1"/>
                </a:solidFill>
                <a:latin typeface="Bahnschrift" panose="020B0502040204020203" pitchFamily="34" charset="0"/>
              </a:rPr>
              <a:t>„Single-sein ist was Trauriges, es sei denn du hast umso mehr Sex.“</a:t>
            </a:r>
          </a:p>
          <a:p>
            <a:pPr marL="457200" lvl="1" indent="0">
              <a:lnSpc>
                <a:spcPct val="110000"/>
              </a:lnSpc>
              <a:buFont typeface="Arial" panose="020B0604020202020204" pitchFamily="34" charset="0"/>
              <a:buNone/>
            </a:pPr>
            <a:r>
              <a:rPr lang="de-DE" sz="3600" dirty="0">
                <a:solidFill>
                  <a:schemeClr val="bg1"/>
                </a:solidFill>
                <a:latin typeface="Bahnschrift" panose="020B0502040204020203" pitchFamily="34" charset="0"/>
              </a:rPr>
              <a:t>„Wenn du nicht sexuell aktiv bist, ist irgendwas falsch mit dir.“</a:t>
            </a:r>
          </a:p>
          <a:p>
            <a:pPr marL="457200" lvl="1" indent="0">
              <a:lnSpc>
                <a:spcPct val="110000"/>
              </a:lnSpc>
              <a:buFont typeface="Arial" panose="020B0604020202020204" pitchFamily="34" charset="0"/>
              <a:buNone/>
            </a:pPr>
            <a:r>
              <a:rPr lang="de-DE" sz="3600" dirty="0">
                <a:solidFill>
                  <a:schemeClr val="bg1"/>
                </a:solidFill>
                <a:latin typeface="Bahnschrift" panose="020B0502040204020203" pitchFamily="34" charset="0"/>
              </a:rPr>
              <a:t>„Du musst deine Sexualität kennen, sonst weißt du nicht wer du bist.“</a:t>
            </a:r>
          </a:p>
        </p:txBody>
      </p:sp>
    </p:spTree>
    <p:extLst>
      <p:ext uri="{BB962C8B-B14F-4D97-AF65-F5344CB8AC3E}">
        <p14:creationId xmlns:p14="http://schemas.microsoft.com/office/powerpoint/2010/main" val="2253775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B9977-06A4-52BD-A631-0EF977AC9D85}"/>
              </a:ext>
            </a:extLst>
          </p:cNvPr>
          <p:cNvSpPr>
            <a:spLocks noGrp="1"/>
          </p:cNvSpPr>
          <p:nvPr>
            <p:ph type="title"/>
          </p:nvPr>
        </p:nvSpPr>
        <p:spPr/>
        <p:txBody>
          <a:bodyPr>
            <a:normAutofit/>
          </a:bodyPr>
          <a:lstStyle/>
          <a:p>
            <a:r>
              <a:rPr lang="de-DE" sz="3600" dirty="0">
                <a:solidFill>
                  <a:schemeClr val="bg1"/>
                </a:solidFill>
                <a:effectLst/>
                <a:latin typeface="Bahnschrift" panose="020B0502040204020203" pitchFamily="34" charset="0"/>
              </a:rPr>
              <a:t>Frage #4:</a:t>
            </a:r>
            <a:br>
              <a:rPr lang="de-DE" sz="5200" b="1" dirty="0">
                <a:solidFill>
                  <a:schemeClr val="bg1"/>
                </a:solidFill>
                <a:effectLst/>
                <a:latin typeface="Bahnschrift" panose="020B0502040204020203" pitchFamily="34" charset="0"/>
              </a:rPr>
            </a:br>
            <a:r>
              <a:rPr lang="de-DE" sz="5200" b="1" dirty="0">
                <a:solidFill>
                  <a:schemeClr val="bg1"/>
                </a:solidFill>
                <a:effectLst/>
                <a:latin typeface="Bahnschrift" panose="020B0502040204020203" pitchFamily="34" charset="0"/>
              </a:rPr>
              <a:t>Worin liegt des Menschen Hoffnung?</a:t>
            </a:r>
            <a:endParaRPr lang="de-DE" sz="5200" dirty="0">
              <a:solidFill>
                <a:schemeClr val="bg1"/>
              </a:solidFill>
              <a:effectLst/>
              <a:latin typeface="Bahnschrift" panose="020B0502040204020203" pitchFamily="34" charset="0"/>
            </a:endParaRPr>
          </a:p>
        </p:txBody>
      </p:sp>
      <p:sp>
        <p:nvSpPr>
          <p:cNvPr id="3" name="Textplatzhalter 2">
            <a:extLst>
              <a:ext uri="{FF2B5EF4-FFF2-40B4-BE49-F238E27FC236}">
                <a16:creationId xmlns:a16="http://schemas.microsoft.com/office/drawing/2014/main" id="{0AF92AAB-AA2C-F07B-E00B-1C078AAE1F3B}"/>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2222584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5208898-76F0-6F66-F87A-4CFDF3E64009}"/>
              </a:ext>
            </a:extLst>
          </p:cNvPr>
          <p:cNvPicPr>
            <a:picLocks noChangeAspect="1"/>
          </p:cNvPicPr>
          <p:nvPr/>
        </p:nvPicPr>
        <p:blipFill>
          <a:blip r:embed="rId2"/>
          <a:stretch>
            <a:fillRect/>
          </a:stretch>
        </p:blipFill>
        <p:spPr>
          <a:xfrm>
            <a:off x="9011586" y="3808947"/>
            <a:ext cx="2281276" cy="2174037"/>
          </a:xfrm>
          <a:prstGeom prst="rect">
            <a:avLst/>
          </a:prstGeom>
        </p:spPr>
      </p:pic>
      <p:pic>
        <p:nvPicPr>
          <p:cNvPr id="6" name="Grafik 5">
            <a:extLst>
              <a:ext uri="{FF2B5EF4-FFF2-40B4-BE49-F238E27FC236}">
                <a16:creationId xmlns:a16="http://schemas.microsoft.com/office/drawing/2014/main" id="{21B8B9A2-8483-1A7C-A85E-88AFCD270A5A}"/>
              </a:ext>
            </a:extLst>
          </p:cNvPr>
          <p:cNvPicPr>
            <a:picLocks noChangeAspect="1"/>
          </p:cNvPicPr>
          <p:nvPr/>
        </p:nvPicPr>
        <p:blipFill>
          <a:blip r:embed="rId3"/>
          <a:stretch>
            <a:fillRect/>
          </a:stretch>
        </p:blipFill>
        <p:spPr>
          <a:xfrm>
            <a:off x="959098" y="1011609"/>
            <a:ext cx="2281276" cy="2174037"/>
          </a:xfrm>
          <a:prstGeom prst="rect">
            <a:avLst/>
          </a:prstGeom>
        </p:spPr>
      </p:pic>
      <p:pic>
        <p:nvPicPr>
          <p:cNvPr id="10" name="Grafik 9">
            <a:extLst>
              <a:ext uri="{FF2B5EF4-FFF2-40B4-BE49-F238E27FC236}">
                <a16:creationId xmlns:a16="http://schemas.microsoft.com/office/drawing/2014/main" id="{99CC99FA-2967-2466-8552-35FAC4AF0D66}"/>
              </a:ext>
            </a:extLst>
          </p:cNvPr>
          <p:cNvPicPr>
            <a:picLocks noChangeAspect="1"/>
          </p:cNvPicPr>
          <p:nvPr/>
        </p:nvPicPr>
        <p:blipFill>
          <a:blip r:embed="rId4"/>
          <a:stretch>
            <a:fillRect/>
          </a:stretch>
        </p:blipFill>
        <p:spPr>
          <a:xfrm>
            <a:off x="3652536" y="1030113"/>
            <a:ext cx="2281276" cy="2174037"/>
          </a:xfrm>
          <a:prstGeom prst="rect">
            <a:avLst/>
          </a:prstGeom>
        </p:spPr>
      </p:pic>
      <p:pic>
        <p:nvPicPr>
          <p:cNvPr id="11" name="Grafik 10">
            <a:extLst>
              <a:ext uri="{FF2B5EF4-FFF2-40B4-BE49-F238E27FC236}">
                <a16:creationId xmlns:a16="http://schemas.microsoft.com/office/drawing/2014/main" id="{4D80F22B-F321-8DE9-4240-851FD1E6DC19}"/>
              </a:ext>
            </a:extLst>
          </p:cNvPr>
          <p:cNvPicPr>
            <a:picLocks noChangeAspect="1"/>
          </p:cNvPicPr>
          <p:nvPr/>
        </p:nvPicPr>
        <p:blipFill>
          <a:blip r:embed="rId5"/>
          <a:stretch>
            <a:fillRect/>
          </a:stretch>
        </p:blipFill>
        <p:spPr>
          <a:xfrm>
            <a:off x="6369536" y="1030112"/>
            <a:ext cx="2281276" cy="2174037"/>
          </a:xfrm>
          <a:prstGeom prst="rect">
            <a:avLst/>
          </a:prstGeom>
        </p:spPr>
      </p:pic>
      <p:pic>
        <p:nvPicPr>
          <p:cNvPr id="12" name="Grafik 11">
            <a:extLst>
              <a:ext uri="{FF2B5EF4-FFF2-40B4-BE49-F238E27FC236}">
                <a16:creationId xmlns:a16="http://schemas.microsoft.com/office/drawing/2014/main" id="{66B3B0A8-4078-395E-0DF0-CDA3B7E181C7}"/>
              </a:ext>
            </a:extLst>
          </p:cNvPr>
          <p:cNvPicPr>
            <a:picLocks noChangeAspect="1"/>
          </p:cNvPicPr>
          <p:nvPr/>
        </p:nvPicPr>
        <p:blipFill>
          <a:blip r:embed="rId6"/>
          <a:stretch>
            <a:fillRect/>
          </a:stretch>
        </p:blipFill>
        <p:spPr>
          <a:xfrm>
            <a:off x="959098" y="3808947"/>
            <a:ext cx="2281276" cy="2174037"/>
          </a:xfrm>
          <a:prstGeom prst="rect">
            <a:avLst/>
          </a:prstGeom>
        </p:spPr>
      </p:pic>
      <p:pic>
        <p:nvPicPr>
          <p:cNvPr id="13" name="Grafik 12">
            <a:extLst>
              <a:ext uri="{FF2B5EF4-FFF2-40B4-BE49-F238E27FC236}">
                <a16:creationId xmlns:a16="http://schemas.microsoft.com/office/drawing/2014/main" id="{6F5D49DD-2BD9-36F1-C438-B1292B6FA0FF}"/>
              </a:ext>
            </a:extLst>
          </p:cNvPr>
          <p:cNvPicPr>
            <a:picLocks noChangeAspect="1"/>
          </p:cNvPicPr>
          <p:nvPr/>
        </p:nvPicPr>
        <p:blipFill>
          <a:blip r:embed="rId6"/>
          <a:stretch>
            <a:fillRect/>
          </a:stretch>
        </p:blipFill>
        <p:spPr>
          <a:xfrm>
            <a:off x="9011586" y="1011609"/>
            <a:ext cx="2281276" cy="2174037"/>
          </a:xfrm>
          <a:prstGeom prst="rect">
            <a:avLst/>
          </a:prstGeom>
        </p:spPr>
      </p:pic>
      <p:pic>
        <p:nvPicPr>
          <p:cNvPr id="14" name="Grafik 13">
            <a:extLst>
              <a:ext uri="{FF2B5EF4-FFF2-40B4-BE49-F238E27FC236}">
                <a16:creationId xmlns:a16="http://schemas.microsoft.com/office/drawing/2014/main" id="{F7AB44AA-77F8-7419-3BB4-25BDCA03570B}"/>
              </a:ext>
            </a:extLst>
          </p:cNvPr>
          <p:cNvPicPr>
            <a:picLocks noChangeAspect="1"/>
          </p:cNvPicPr>
          <p:nvPr/>
        </p:nvPicPr>
        <p:blipFill>
          <a:blip r:embed="rId7"/>
          <a:stretch>
            <a:fillRect/>
          </a:stretch>
        </p:blipFill>
        <p:spPr>
          <a:xfrm>
            <a:off x="3652536" y="3808947"/>
            <a:ext cx="2281276" cy="2174037"/>
          </a:xfrm>
          <a:prstGeom prst="rect">
            <a:avLst/>
          </a:prstGeom>
        </p:spPr>
      </p:pic>
      <p:pic>
        <p:nvPicPr>
          <p:cNvPr id="15" name="Grafik 14">
            <a:extLst>
              <a:ext uri="{FF2B5EF4-FFF2-40B4-BE49-F238E27FC236}">
                <a16:creationId xmlns:a16="http://schemas.microsoft.com/office/drawing/2014/main" id="{B44EAE30-9455-AA65-31BC-4FE64C75B5C7}"/>
              </a:ext>
            </a:extLst>
          </p:cNvPr>
          <p:cNvPicPr>
            <a:picLocks noChangeAspect="1"/>
          </p:cNvPicPr>
          <p:nvPr/>
        </p:nvPicPr>
        <p:blipFill>
          <a:blip r:embed="rId8"/>
          <a:stretch>
            <a:fillRect/>
          </a:stretch>
        </p:blipFill>
        <p:spPr>
          <a:xfrm>
            <a:off x="6369536" y="3808947"/>
            <a:ext cx="2281276" cy="2174037"/>
          </a:xfrm>
          <a:prstGeom prst="rect">
            <a:avLst/>
          </a:prstGeom>
        </p:spPr>
      </p:pic>
    </p:spTree>
    <p:extLst>
      <p:ext uri="{BB962C8B-B14F-4D97-AF65-F5344CB8AC3E}">
        <p14:creationId xmlns:p14="http://schemas.microsoft.com/office/powerpoint/2010/main" val="2825880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C513-B9CF-3CDA-EEBB-4389F290B574}"/>
              </a:ext>
            </a:extLst>
          </p:cNvPr>
          <p:cNvSpPr>
            <a:spLocks noGrp="1"/>
          </p:cNvSpPr>
          <p:nvPr>
            <p:ph type="title"/>
          </p:nvPr>
        </p:nvSpPr>
        <p:spPr/>
        <p:txBody>
          <a:bodyPr/>
          <a:lstStyle/>
          <a:p>
            <a:r>
              <a:rPr lang="de-DE" b="1" dirty="0">
                <a:solidFill>
                  <a:schemeClr val="bg1"/>
                </a:solidFill>
                <a:latin typeface="Bahnschrift" panose="020B0502040204020203" pitchFamily="34" charset="0"/>
              </a:rPr>
              <a:t>Römer 6</a:t>
            </a:r>
          </a:p>
        </p:txBody>
      </p:sp>
      <p:sp>
        <p:nvSpPr>
          <p:cNvPr id="4" name="Inhaltsplatzhalter 3">
            <a:extLst>
              <a:ext uri="{FF2B5EF4-FFF2-40B4-BE49-F238E27FC236}">
                <a16:creationId xmlns:a16="http://schemas.microsoft.com/office/drawing/2014/main" id="{2C41E406-00F4-993B-51E5-2FEE83746D9A}"/>
              </a:ext>
            </a:extLst>
          </p:cNvPr>
          <p:cNvSpPr>
            <a:spLocks noGrp="1"/>
          </p:cNvSpPr>
          <p:nvPr>
            <p:ph idx="1"/>
          </p:nvPr>
        </p:nvSpPr>
        <p:spPr>
          <a:xfrm>
            <a:off x="1391478" y="1690687"/>
            <a:ext cx="9409044" cy="5140809"/>
          </a:xfrm>
        </p:spPr>
        <p:txBody>
          <a:bodyPr>
            <a:normAutofit/>
          </a:bodyPr>
          <a:lstStyle/>
          <a:p>
            <a:pPr marL="0" indent="0">
              <a:buNone/>
            </a:pPr>
            <a:r>
              <a:rPr lang="de-DE" dirty="0">
                <a:solidFill>
                  <a:schemeClr val="bg1"/>
                </a:solidFill>
                <a:latin typeface="Bahnschrift" panose="020B0502040204020203" pitchFamily="34" charset="0"/>
              </a:rPr>
              <a:t>14 Die Sünde hat die Macht über euch verloren, denn ihr steht nicht mehr unter dem Gesetz, sondern seid durch Gottes Gnade frei geworden.</a:t>
            </a:r>
          </a:p>
          <a:p>
            <a:pPr marL="0" indent="0">
              <a:buNone/>
            </a:pPr>
            <a:r>
              <a:rPr lang="de-DE" dirty="0">
                <a:solidFill>
                  <a:schemeClr val="bg1"/>
                </a:solidFill>
                <a:latin typeface="Bahnschrift" panose="020B0502040204020203" pitchFamily="34" charset="0"/>
              </a:rPr>
              <a:t>15 Bedeutet das, dass wir weiter sündigen dürfen, weil Gottes Gnade uns vom Gesetz befreit hat? Natürlich nicht!</a:t>
            </a:r>
          </a:p>
          <a:p>
            <a:pPr marL="0" indent="0">
              <a:buNone/>
            </a:pPr>
            <a:r>
              <a:rPr lang="de-DE" dirty="0">
                <a:solidFill>
                  <a:schemeClr val="bg1"/>
                </a:solidFill>
                <a:latin typeface="Bahnschrift" panose="020B0502040204020203" pitchFamily="34" charset="0"/>
              </a:rPr>
              <a:t>16 Erkennt ihr denn nicht, dass ihr immer der Sklave dessen seid, dem ihr gehorcht? Ihr könnt die Sünde wählen, die in den Tod führt, oder ihr könnt Gott gehorchen und seine Anerkennung bekommen.</a:t>
            </a:r>
          </a:p>
        </p:txBody>
      </p:sp>
    </p:spTree>
    <p:extLst>
      <p:ext uri="{BB962C8B-B14F-4D97-AF65-F5344CB8AC3E}">
        <p14:creationId xmlns:p14="http://schemas.microsoft.com/office/powerpoint/2010/main" val="1253142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C513-B9CF-3CDA-EEBB-4389F290B574}"/>
              </a:ext>
            </a:extLst>
          </p:cNvPr>
          <p:cNvSpPr>
            <a:spLocks noGrp="1"/>
          </p:cNvSpPr>
          <p:nvPr>
            <p:ph type="title"/>
          </p:nvPr>
        </p:nvSpPr>
        <p:spPr/>
        <p:txBody>
          <a:bodyPr/>
          <a:lstStyle/>
          <a:p>
            <a:r>
              <a:rPr lang="de-DE" b="1" dirty="0">
                <a:solidFill>
                  <a:schemeClr val="bg1"/>
                </a:solidFill>
                <a:latin typeface="Bahnschrift" panose="020B0502040204020203" pitchFamily="34" charset="0"/>
              </a:rPr>
              <a:t>Römer 5,17</a:t>
            </a:r>
          </a:p>
        </p:txBody>
      </p:sp>
      <p:sp>
        <p:nvSpPr>
          <p:cNvPr id="4" name="Inhaltsplatzhalter 3">
            <a:extLst>
              <a:ext uri="{FF2B5EF4-FFF2-40B4-BE49-F238E27FC236}">
                <a16:creationId xmlns:a16="http://schemas.microsoft.com/office/drawing/2014/main" id="{2C41E406-00F4-993B-51E5-2FEE83746D9A}"/>
              </a:ext>
            </a:extLst>
          </p:cNvPr>
          <p:cNvSpPr>
            <a:spLocks noGrp="1"/>
          </p:cNvSpPr>
          <p:nvPr>
            <p:ph idx="1"/>
          </p:nvPr>
        </p:nvSpPr>
        <p:spPr>
          <a:xfrm>
            <a:off x="1391478" y="1690687"/>
            <a:ext cx="9409044" cy="5140809"/>
          </a:xfrm>
        </p:spPr>
        <p:txBody>
          <a:bodyPr>
            <a:normAutofit/>
          </a:bodyPr>
          <a:lstStyle/>
          <a:p>
            <a:pPr marL="0" indent="0">
              <a:buNone/>
            </a:pPr>
            <a:r>
              <a:rPr lang="de-DE" dirty="0">
                <a:solidFill>
                  <a:schemeClr val="bg1"/>
                </a:solidFill>
                <a:latin typeface="Bahnschrift" panose="020B0502040204020203" pitchFamily="34" charset="0"/>
              </a:rPr>
              <a:t>Denn wenn infolge der Übertretung des einen der Tod zur Herrschaft kam durch den einen, wie viel mehr werden die, welche den Überfluss der Gnade und das Geschenk der Gerechtigkeit empfangen, im Leben herrschen durch den Einen, Jesus Christus!</a:t>
            </a:r>
          </a:p>
        </p:txBody>
      </p:sp>
    </p:spTree>
    <p:extLst>
      <p:ext uri="{BB962C8B-B14F-4D97-AF65-F5344CB8AC3E}">
        <p14:creationId xmlns:p14="http://schemas.microsoft.com/office/powerpoint/2010/main" val="2850897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FF7E9A18-8CA4-CC43-9C6C-5F4821FC598A}"/>
              </a:ext>
            </a:extLst>
          </p:cNvPr>
          <p:cNvSpPr txBox="1">
            <a:spLocks/>
          </p:cNvSpPr>
          <p:nvPr/>
        </p:nvSpPr>
        <p:spPr>
          <a:xfrm>
            <a:off x="1743687" y="1532698"/>
            <a:ext cx="6640286" cy="15287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endParaRPr>
          </a:p>
        </p:txBody>
      </p:sp>
      <p:sp>
        <p:nvSpPr>
          <p:cNvPr id="8" name="Dreieck 7">
            <a:extLst>
              <a:ext uri="{FF2B5EF4-FFF2-40B4-BE49-F238E27FC236}">
                <a16:creationId xmlns:a16="http://schemas.microsoft.com/office/drawing/2014/main" id="{CC687D6D-8034-6D5A-CC98-F4188B1CEE9A}"/>
              </a:ext>
            </a:extLst>
          </p:cNvPr>
          <p:cNvSpPr/>
          <p:nvPr/>
        </p:nvSpPr>
        <p:spPr>
          <a:xfrm>
            <a:off x="3119477" y="1458686"/>
            <a:ext cx="5340927" cy="4384963"/>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11" name="Gerade Verbindung 10">
            <a:extLst>
              <a:ext uri="{FF2B5EF4-FFF2-40B4-BE49-F238E27FC236}">
                <a16:creationId xmlns:a16="http://schemas.microsoft.com/office/drawing/2014/main" id="{F4841CC2-B00E-80F0-E6F2-A0B9BE22DA2E}"/>
              </a:ext>
            </a:extLst>
          </p:cNvPr>
          <p:cNvCxnSpPr>
            <a:cxnSpLocks/>
          </p:cNvCxnSpPr>
          <p:nvPr/>
        </p:nvCxnSpPr>
        <p:spPr>
          <a:xfrm>
            <a:off x="3788164" y="2821933"/>
            <a:ext cx="9843247" cy="0"/>
          </a:xfrm>
          <a:prstGeom prst="line">
            <a:avLst/>
          </a:prstGeom>
          <a:ln w="82550">
            <a:solidFill>
              <a:srgbClr val="0D5778"/>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2A0E5B5C-DE78-A876-A64C-3B673E411603}"/>
              </a:ext>
            </a:extLst>
          </p:cNvPr>
          <p:cNvSpPr txBox="1"/>
          <p:nvPr/>
        </p:nvSpPr>
        <p:spPr>
          <a:xfrm>
            <a:off x="6594127" y="1628298"/>
            <a:ext cx="2312894" cy="954107"/>
          </a:xfrm>
          <a:prstGeom prst="rect">
            <a:avLst/>
          </a:prstGeom>
          <a:noFill/>
        </p:spPr>
        <p:txBody>
          <a:bodyPr wrap="square" rtlCol="0">
            <a:spAutoFit/>
          </a:bodyPr>
          <a:lstStyle/>
          <a:p>
            <a:r>
              <a:rPr lang="de-DE" sz="2800" dirty="0">
                <a:solidFill>
                  <a:schemeClr val="bg1"/>
                </a:solidFill>
                <a:latin typeface="DIN Next LT Pro Medium" panose="020B0503020203050203" pitchFamily="34" charset="77"/>
              </a:rPr>
              <a:t>Gender</a:t>
            </a:r>
          </a:p>
          <a:p>
            <a:r>
              <a:rPr lang="de-DE" sz="2800" dirty="0">
                <a:solidFill>
                  <a:schemeClr val="bg1"/>
                </a:solidFill>
                <a:latin typeface="DIN Next LT Pro Medium" panose="020B0503020203050203" pitchFamily="34" charset="77"/>
              </a:rPr>
              <a:t>LGBTQIA+</a:t>
            </a:r>
          </a:p>
        </p:txBody>
      </p:sp>
      <p:sp>
        <p:nvSpPr>
          <p:cNvPr id="13" name="Textfeld 12">
            <a:extLst>
              <a:ext uri="{FF2B5EF4-FFF2-40B4-BE49-F238E27FC236}">
                <a16:creationId xmlns:a16="http://schemas.microsoft.com/office/drawing/2014/main" id="{9FD6CEAF-43A7-C132-5285-8BC2A1F2F388}"/>
              </a:ext>
            </a:extLst>
          </p:cNvPr>
          <p:cNvSpPr txBox="1"/>
          <p:nvPr/>
        </p:nvSpPr>
        <p:spPr>
          <a:xfrm>
            <a:off x="5408940" y="3849044"/>
            <a:ext cx="761999" cy="1446550"/>
          </a:xfrm>
          <a:prstGeom prst="rect">
            <a:avLst/>
          </a:prstGeom>
          <a:noFill/>
        </p:spPr>
        <p:txBody>
          <a:bodyPr wrap="square" rtlCol="0">
            <a:spAutoFit/>
          </a:bodyPr>
          <a:lstStyle/>
          <a:p>
            <a:r>
              <a:rPr lang="de-DE" sz="8800" dirty="0">
                <a:solidFill>
                  <a:srgbClr val="0D5778"/>
                </a:solidFill>
                <a:latin typeface="DIN Next LT Pro Medium" panose="020B0503020203050203" pitchFamily="34" charset="77"/>
              </a:rPr>
              <a:t>?</a:t>
            </a:r>
          </a:p>
        </p:txBody>
      </p:sp>
    </p:spTree>
    <p:extLst>
      <p:ext uri="{BB962C8B-B14F-4D97-AF65-F5344CB8AC3E}">
        <p14:creationId xmlns:p14="http://schemas.microsoft.com/office/powerpoint/2010/main" val="2741448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C513-B9CF-3CDA-EEBB-4389F290B574}"/>
              </a:ext>
            </a:extLst>
          </p:cNvPr>
          <p:cNvSpPr>
            <a:spLocks noGrp="1"/>
          </p:cNvSpPr>
          <p:nvPr>
            <p:ph type="title"/>
          </p:nvPr>
        </p:nvSpPr>
        <p:spPr/>
        <p:txBody>
          <a:bodyPr/>
          <a:lstStyle/>
          <a:p>
            <a:r>
              <a:rPr lang="de-DE" b="1" dirty="0">
                <a:solidFill>
                  <a:schemeClr val="bg1"/>
                </a:solidFill>
                <a:latin typeface="Bahnschrift" panose="020B0502040204020203" pitchFamily="34" charset="0"/>
              </a:rPr>
              <a:t>Römer 12,2</a:t>
            </a:r>
          </a:p>
        </p:txBody>
      </p:sp>
      <p:sp>
        <p:nvSpPr>
          <p:cNvPr id="4" name="Inhaltsplatzhalter 3">
            <a:extLst>
              <a:ext uri="{FF2B5EF4-FFF2-40B4-BE49-F238E27FC236}">
                <a16:creationId xmlns:a16="http://schemas.microsoft.com/office/drawing/2014/main" id="{2C41E406-00F4-993B-51E5-2FEE83746D9A}"/>
              </a:ext>
            </a:extLst>
          </p:cNvPr>
          <p:cNvSpPr>
            <a:spLocks noGrp="1"/>
          </p:cNvSpPr>
          <p:nvPr>
            <p:ph idx="1"/>
          </p:nvPr>
        </p:nvSpPr>
        <p:spPr>
          <a:xfrm>
            <a:off x="1391478" y="1690687"/>
            <a:ext cx="9409044" cy="5140809"/>
          </a:xfrm>
        </p:spPr>
        <p:txBody>
          <a:bodyPr>
            <a:normAutofit/>
          </a:bodyPr>
          <a:lstStyle/>
          <a:p>
            <a:pPr marL="0" indent="0">
              <a:buNone/>
            </a:pPr>
            <a:r>
              <a:rPr lang="de-DE" sz="3200" dirty="0">
                <a:solidFill>
                  <a:schemeClr val="bg1"/>
                </a:solidFill>
                <a:latin typeface="Bahnschrift" panose="020B0502040204020203" pitchFamily="34" charset="0"/>
              </a:rPr>
              <a:t>Und passt euch nicht diesem Weltlauf an, sondern lasst euch [in eurem Wesen] verwandeln durch die Erneuerung eures Sinnes, damit ihr prüfen könnt, was der gute und wohlgefällige und vollkommene Wille Gottes ist.</a:t>
            </a:r>
          </a:p>
        </p:txBody>
      </p:sp>
    </p:spTree>
    <p:extLst>
      <p:ext uri="{BB962C8B-B14F-4D97-AF65-F5344CB8AC3E}">
        <p14:creationId xmlns:p14="http://schemas.microsoft.com/office/powerpoint/2010/main" val="1541914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A027-3371-0BF4-C243-8A9080FFB1EB}"/>
              </a:ext>
            </a:extLst>
          </p:cNvPr>
          <p:cNvSpPr>
            <a:spLocks noGrp="1"/>
          </p:cNvSpPr>
          <p:nvPr>
            <p:ph type="title"/>
          </p:nvPr>
        </p:nvSpPr>
        <p:spPr>
          <a:xfrm>
            <a:off x="689065" y="818440"/>
            <a:ext cx="10813869" cy="1136094"/>
          </a:xfrm>
        </p:spPr>
        <p:txBody>
          <a:bodyPr/>
          <a:lstStyle/>
          <a:p>
            <a:r>
              <a:rPr lang="de-DE" cap="none" dirty="0">
                <a:solidFill>
                  <a:schemeClr val="bg1"/>
                </a:solidFill>
                <a:latin typeface="Bahnschrift" panose="020B0502040204020203" pitchFamily="34" charset="0"/>
              </a:rPr>
              <a:t>Carl R. Trueman</a:t>
            </a:r>
          </a:p>
        </p:txBody>
      </p:sp>
      <p:sp>
        <p:nvSpPr>
          <p:cNvPr id="3" name="Inhaltsplatzhalter 2">
            <a:extLst>
              <a:ext uri="{FF2B5EF4-FFF2-40B4-BE49-F238E27FC236}">
                <a16:creationId xmlns:a16="http://schemas.microsoft.com/office/drawing/2014/main" id="{F86BAD74-F6E6-5BC7-6D25-16D6ED04A394}"/>
              </a:ext>
            </a:extLst>
          </p:cNvPr>
          <p:cNvSpPr>
            <a:spLocks noGrp="1"/>
          </p:cNvSpPr>
          <p:nvPr>
            <p:ph idx="1"/>
          </p:nvPr>
        </p:nvSpPr>
        <p:spPr/>
        <p:txBody>
          <a:bodyPr anchor="ctr">
            <a:normAutofit/>
          </a:bodyPr>
          <a:lstStyle/>
          <a:p>
            <a:pPr marL="0" indent="0" algn="ctr">
              <a:lnSpc>
                <a:spcPct val="120000"/>
              </a:lnSpc>
              <a:buNone/>
            </a:pPr>
            <a:r>
              <a:rPr lang="de-DE" dirty="0">
                <a:solidFill>
                  <a:schemeClr val="bg1"/>
                </a:solidFill>
                <a:latin typeface="Bahnschrift" panose="020B0502040204020203" pitchFamily="34" charset="0"/>
              </a:rPr>
              <a:t>Kritische Theorie:</a:t>
            </a:r>
          </a:p>
          <a:p>
            <a:pPr marL="0" indent="0" algn="ctr">
              <a:lnSpc>
                <a:spcPct val="120000"/>
              </a:lnSpc>
              <a:buNone/>
            </a:pPr>
            <a:r>
              <a:rPr lang="de-DE" b="1" dirty="0">
                <a:solidFill>
                  <a:schemeClr val="bg1"/>
                </a:solidFill>
                <a:latin typeface="Bahnschrift" panose="020B0502040204020203" pitchFamily="34" charset="0"/>
              </a:rPr>
              <a:t>„Die Welt teilt sich auf in Machthaber und Machtlose.</a:t>
            </a:r>
            <a:br>
              <a:rPr lang="de-DE" b="1" dirty="0">
                <a:solidFill>
                  <a:schemeClr val="bg1"/>
                </a:solidFill>
                <a:latin typeface="Bahnschrift" panose="020B0502040204020203" pitchFamily="34" charset="0"/>
              </a:rPr>
            </a:br>
            <a:r>
              <a:rPr lang="de-DE" b="1" dirty="0">
                <a:solidFill>
                  <a:schemeClr val="bg1"/>
                </a:solidFill>
                <a:latin typeface="Bahnschrift" panose="020B0502040204020203" pitchFamily="34" charset="0"/>
              </a:rPr>
              <a:t>Die vorherrschende westliche Darstellung von Wahrheit ist in Wirklichkeit ein ideologisches Konstrukt, dass die Machstruktur des Status quo bewahren soll.“ “</a:t>
            </a:r>
            <a:endParaRPr lang="de-DE" dirty="0">
              <a:solidFill>
                <a:schemeClr val="bg1"/>
              </a:solidFill>
              <a:latin typeface="Bahnschrift" panose="020B0502040204020203" pitchFamily="34" charset="0"/>
            </a:endParaRPr>
          </a:p>
          <a:p>
            <a:pPr marL="0" indent="0" algn="ctr">
              <a:buNone/>
            </a:pPr>
            <a:endParaRPr lang="de-DE" sz="2000" i="1" dirty="0">
              <a:solidFill>
                <a:schemeClr val="bg1"/>
              </a:solidFill>
              <a:latin typeface="Bahnschrift" panose="020B0502040204020203" pitchFamily="34" charset="0"/>
            </a:endParaRPr>
          </a:p>
          <a:p>
            <a:pPr marL="0" indent="0" algn="ctr">
              <a:buNone/>
            </a:pPr>
            <a:r>
              <a:rPr lang="de-DE" sz="2000" i="1" dirty="0">
                <a:solidFill>
                  <a:schemeClr val="bg1"/>
                </a:solidFill>
                <a:latin typeface="Bahnschrift" panose="020B0502040204020203" pitchFamily="34" charset="0"/>
              </a:rPr>
              <a:t>Der Siegeszug des modernen Selbst, Seite 269.</a:t>
            </a:r>
          </a:p>
          <a:p>
            <a:pPr marL="0" indent="0" algn="ctr">
              <a:buNone/>
            </a:pPr>
            <a:endParaRPr lang="de-DE" sz="800" i="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17424629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A027-3371-0BF4-C243-8A9080FFB1EB}"/>
              </a:ext>
            </a:extLst>
          </p:cNvPr>
          <p:cNvSpPr>
            <a:spLocks noGrp="1"/>
          </p:cNvSpPr>
          <p:nvPr>
            <p:ph type="title"/>
          </p:nvPr>
        </p:nvSpPr>
        <p:spPr>
          <a:xfrm>
            <a:off x="689065" y="818440"/>
            <a:ext cx="10813869" cy="1136094"/>
          </a:xfrm>
        </p:spPr>
        <p:txBody>
          <a:bodyPr/>
          <a:lstStyle/>
          <a:p>
            <a:r>
              <a:rPr lang="de-DE" cap="none" dirty="0">
                <a:solidFill>
                  <a:schemeClr val="bg1"/>
                </a:solidFill>
                <a:latin typeface="Bahnschrift" panose="020B0502040204020203" pitchFamily="34" charset="0"/>
              </a:rPr>
              <a:t>Carl R. Trueman</a:t>
            </a:r>
          </a:p>
        </p:txBody>
      </p:sp>
      <p:sp>
        <p:nvSpPr>
          <p:cNvPr id="3" name="Inhaltsplatzhalter 2">
            <a:extLst>
              <a:ext uri="{FF2B5EF4-FFF2-40B4-BE49-F238E27FC236}">
                <a16:creationId xmlns:a16="http://schemas.microsoft.com/office/drawing/2014/main" id="{F86BAD74-F6E6-5BC7-6D25-16D6ED04A394}"/>
              </a:ext>
            </a:extLst>
          </p:cNvPr>
          <p:cNvSpPr>
            <a:spLocks noGrp="1"/>
          </p:cNvSpPr>
          <p:nvPr>
            <p:ph idx="1"/>
          </p:nvPr>
        </p:nvSpPr>
        <p:spPr/>
        <p:txBody>
          <a:bodyPr anchor="ctr">
            <a:normAutofit/>
          </a:bodyPr>
          <a:lstStyle/>
          <a:p>
            <a:pPr marL="0" indent="0" algn="ctr">
              <a:lnSpc>
                <a:spcPct val="120000"/>
              </a:lnSpc>
              <a:buNone/>
            </a:pPr>
            <a:r>
              <a:rPr lang="de-DE" b="1" dirty="0">
                <a:solidFill>
                  <a:schemeClr val="bg1"/>
                </a:solidFill>
                <a:latin typeface="Bahnschrift" panose="020B0502040204020203" pitchFamily="34" charset="0"/>
              </a:rPr>
              <a:t>„Wo früher Unterdrückung als wirtschaftliche Realität (z. B. Armut, Mangel an Eigentum) oder rechtliche Kategorie (z. B. Sklaverei, Unfreiheit) gesehen wurde, ist die Sache jetzt subtiler, weil sie sich auf Fragen der Psychologie und des Selbstverständnisses bezieht.“</a:t>
            </a:r>
            <a:endParaRPr lang="de-DE" dirty="0">
              <a:solidFill>
                <a:schemeClr val="bg1"/>
              </a:solidFill>
              <a:latin typeface="Bahnschrift" panose="020B0502040204020203" pitchFamily="34" charset="0"/>
            </a:endParaRPr>
          </a:p>
          <a:p>
            <a:pPr marL="0" indent="0" algn="ctr">
              <a:buNone/>
            </a:pPr>
            <a:endParaRPr lang="de-DE" sz="1400" i="1" dirty="0">
              <a:solidFill>
                <a:schemeClr val="bg1"/>
              </a:solidFill>
              <a:latin typeface="Bahnschrift" panose="020B0502040204020203" pitchFamily="34" charset="0"/>
            </a:endParaRPr>
          </a:p>
          <a:p>
            <a:pPr marL="0" indent="0" algn="ctr">
              <a:buNone/>
            </a:pPr>
            <a:r>
              <a:rPr lang="de-DE" sz="2000" i="1" dirty="0">
                <a:solidFill>
                  <a:schemeClr val="bg1"/>
                </a:solidFill>
                <a:latin typeface="Bahnschrift" panose="020B0502040204020203" pitchFamily="34" charset="0"/>
              </a:rPr>
              <a:t>Der Siegeszug des modernen Selbst, Seite 297.</a:t>
            </a:r>
          </a:p>
        </p:txBody>
      </p:sp>
    </p:spTree>
    <p:extLst>
      <p:ext uri="{BB962C8B-B14F-4D97-AF65-F5344CB8AC3E}">
        <p14:creationId xmlns:p14="http://schemas.microsoft.com/office/powerpoint/2010/main" val="2917784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A027-3371-0BF4-C243-8A9080FFB1EB}"/>
              </a:ext>
            </a:extLst>
          </p:cNvPr>
          <p:cNvSpPr>
            <a:spLocks noGrp="1"/>
          </p:cNvSpPr>
          <p:nvPr>
            <p:ph type="title"/>
          </p:nvPr>
        </p:nvSpPr>
        <p:spPr>
          <a:xfrm>
            <a:off x="689065" y="818440"/>
            <a:ext cx="10813869" cy="1136094"/>
          </a:xfrm>
        </p:spPr>
        <p:txBody>
          <a:bodyPr/>
          <a:lstStyle/>
          <a:p>
            <a:r>
              <a:rPr lang="de-DE" cap="none" dirty="0">
                <a:solidFill>
                  <a:schemeClr val="bg1"/>
                </a:solidFill>
                <a:latin typeface="Bahnschrift" panose="020B0502040204020203" pitchFamily="34" charset="0"/>
              </a:rPr>
              <a:t>Carl R. Trueman</a:t>
            </a:r>
          </a:p>
        </p:txBody>
      </p:sp>
      <p:sp>
        <p:nvSpPr>
          <p:cNvPr id="3" name="Inhaltsplatzhalter 2">
            <a:extLst>
              <a:ext uri="{FF2B5EF4-FFF2-40B4-BE49-F238E27FC236}">
                <a16:creationId xmlns:a16="http://schemas.microsoft.com/office/drawing/2014/main" id="{F86BAD74-F6E6-5BC7-6D25-16D6ED04A394}"/>
              </a:ext>
            </a:extLst>
          </p:cNvPr>
          <p:cNvSpPr>
            <a:spLocks noGrp="1"/>
          </p:cNvSpPr>
          <p:nvPr>
            <p:ph idx="1"/>
          </p:nvPr>
        </p:nvSpPr>
        <p:spPr/>
        <p:txBody>
          <a:bodyPr anchor="ctr">
            <a:normAutofit/>
          </a:bodyPr>
          <a:lstStyle/>
          <a:p>
            <a:pPr marL="0" indent="0" algn="ctr">
              <a:lnSpc>
                <a:spcPct val="120000"/>
              </a:lnSpc>
              <a:buNone/>
            </a:pPr>
            <a:r>
              <a:rPr lang="de-DE" b="1" dirty="0">
                <a:solidFill>
                  <a:schemeClr val="bg1"/>
                </a:solidFill>
                <a:latin typeface="Bahnschrift" panose="020B0502040204020203" pitchFamily="34" charset="0"/>
              </a:rPr>
              <a:t>„Die Denker der Neuen Linken [haben] verstanden […], dass wir bei Fragen der Sexualmoral eigentlich über das </a:t>
            </a:r>
            <a:r>
              <a:rPr lang="de-DE" b="1" u="sng" dirty="0">
                <a:solidFill>
                  <a:schemeClr val="bg1"/>
                </a:solidFill>
                <a:latin typeface="Bahnschrift" panose="020B0502040204020203" pitchFamily="34" charset="0"/>
              </a:rPr>
              <a:t>Wesen</a:t>
            </a:r>
            <a:r>
              <a:rPr lang="de-DE" b="1" dirty="0">
                <a:solidFill>
                  <a:schemeClr val="bg1"/>
                </a:solidFill>
                <a:latin typeface="Bahnschrift" panose="020B0502040204020203" pitchFamily="34" charset="0"/>
              </a:rPr>
              <a:t> und </a:t>
            </a:r>
            <a:r>
              <a:rPr lang="de-DE" b="1" u="sng" dirty="0">
                <a:solidFill>
                  <a:schemeClr val="bg1"/>
                </a:solidFill>
                <a:latin typeface="Bahnschrift" panose="020B0502040204020203" pitchFamily="34" charset="0"/>
              </a:rPr>
              <a:t>Ziel</a:t>
            </a:r>
            <a:r>
              <a:rPr lang="de-DE" b="1" dirty="0">
                <a:solidFill>
                  <a:schemeClr val="bg1"/>
                </a:solidFill>
                <a:latin typeface="Bahnschrift" panose="020B0502040204020203" pitchFamily="34" charset="0"/>
              </a:rPr>
              <a:t> des Menschen, die Definition von </a:t>
            </a:r>
            <a:r>
              <a:rPr lang="de-DE" b="1" u="sng" dirty="0">
                <a:solidFill>
                  <a:schemeClr val="bg1"/>
                </a:solidFill>
                <a:latin typeface="Bahnschrift" panose="020B0502040204020203" pitchFamily="34" charset="0"/>
              </a:rPr>
              <a:t>Glück</a:t>
            </a:r>
            <a:r>
              <a:rPr lang="de-DE" b="1" dirty="0">
                <a:solidFill>
                  <a:schemeClr val="bg1"/>
                </a:solidFill>
                <a:latin typeface="Bahnschrift" panose="020B0502040204020203" pitchFamily="34" charset="0"/>
              </a:rPr>
              <a:t> und die </a:t>
            </a:r>
            <a:r>
              <a:rPr lang="de-DE" b="1" u="sng" dirty="0">
                <a:solidFill>
                  <a:schemeClr val="bg1"/>
                </a:solidFill>
                <a:latin typeface="Bahnschrift" panose="020B0502040204020203" pitchFamily="34" charset="0"/>
              </a:rPr>
              <a:t>Beziehung</a:t>
            </a:r>
            <a:r>
              <a:rPr lang="de-DE" b="1" dirty="0">
                <a:solidFill>
                  <a:schemeClr val="bg1"/>
                </a:solidFill>
                <a:latin typeface="Bahnschrift" panose="020B0502040204020203" pitchFamily="34" charset="0"/>
              </a:rPr>
              <a:t> zwischen dem Einzelnen und der Gesellschaft sowie zwischen Männern und Frauen sprechen.“</a:t>
            </a:r>
            <a:endParaRPr lang="de-DE" dirty="0">
              <a:solidFill>
                <a:schemeClr val="bg1"/>
              </a:solidFill>
              <a:latin typeface="Bahnschrift" panose="020B0502040204020203" pitchFamily="34" charset="0"/>
            </a:endParaRPr>
          </a:p>
          <a:p>
            <a:pPr marL="0" indent="0" algn="ctr">
              <a:buNone/>
            </a:pPr>
            <a:endParaRPr lang="de-DE" sz="1400" i="1" dirty="0">
              <a:solidFill>
                <a:schemeClr val="bg1"/>
              </a:solidFill>
              <a:latin typeface="Bahnschrift" panose="020B0502040204020203" pitchFamily="34" charset="0"/>
            </a:endParaRPr>
          </a:p>
          <a:p>
            <a:pPr marL="0" indent="0" algn="ctr">
              <a:buNone/>
            </a:pPr>
            <a:r>
              <a:rPr lang="de-DE" sz="2000" i="1" dirty="0">
                <a:solidFill>
                  <a:schemeClr val="bg1"/>
                </a:solidFill>
                <a:latin typeface="Bahnschrift" panose="020B0502040204020203" pitchFamily="34" charset="0"/>
              </a:rPr>
              <a:t>Der Siegeszug des modernen Selbst, Seite 313.</a:t>
            </a:r>
          </a:p>
        </p:txBody>
      </p:sp>
    </p:spTree>
    <p:extLst>
      <p:ext uri="{BB962C8B-B14F-4D97-AF65-F5344CB8AC3E}">
        <p14:creationId xmlns:p14="http://schemas.microsoft.com/office/powerpoint/2010/main" val="3652151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76A3F-A249-C9F8-24F1-176F37B4981D}"/>
              </a:ext>
            </a:extLst>
          </p:cNvPr>
          <p:cNvSpPr>
            <a:spLocks noGrp="1"/>
          </p:cNvSpPr>
          <p:nvPr>
            <p:ph type="title"/>
          </p:nvPr>
        </p:nvSpPr>
        <p:spPr>
          <a:xfrm>
            <a:off x="8579321" y="749300"/>
            <a:ext cx="3612679" cy="1343285"/>
          </a:xfrm>
        </p:spPr>
        <p:txBody>
          <a:bodyPr/>
          <a:lstStyle/>
          <a:p>
            <a:r>
              <a:rPr lang="de-DE" sz="1800" b="0" cap="none" dirty="0">
                <a:latin typeface="Bahnschrift" panose="020B0502040204020203" pitchFamily="34" charset="0"/>
              </a:rPr>
              <a:t>Prägende Philosophen:</a:t>
            </a:r>
            <a:br>
              <a:rPr lang="de-DE" cap="none" dirty="0">
                <a:latin typeface="Bahnschrift" panose="020B0502040204020203" pitchFamily="34" charset="0"/>
              </a:rPr>
            </a:br>
            <a:r>
              <a:rPr lang="de-DE" cap="none" dirty="0">
                <a:latin typeface="Bahnschrift" panose="020B0502040204020203" pitchFamily="34" charset="0"/>
              </a:rPr>
              <a:t>„Neue Linke“</a:t>
            </a:r>
            <a:br>
              <a:rPr lang="de-DE" cap="none" dirty="0">
                <a:latin typeface="Bahnschrift" panose="020B0502040204020203" pitchFamily="34" charset="0"/>
              </a:rPr>
            </a:br>
            <a:r>
              <a:rPr lang="de-DE" cap="none" dirty="0">
                <a:latin typeface="Bahnschrift" panose="020B0502040204020203" pitchFamily="34" charset="0"/>
              </a:rPr>
              <a:t>Frankfurter Schule</a:t>
            </a:r>
            <a:br>
              <a:rPr lang="de-DE" cap="none" dirty="0">
                <a:latin typeface="Bahnschrift" panose="020B0502040204020203" pitchFamily="34" charset="0"/>
              </a:rPr>
            </a:br>
            <a:r>
              <a:rPr lang="de-DE" cap="none" dirty="0">
                <a:latin typeface="Bahnschrift" panose="020B0502040204020203" pitchFamily="34" charset="0"/>
              </a:rPr>
              <a:t>Moderner Feminismus</a:t>
            </a:r>
          </a:p>
        </p:txBody>
      </p:sp>
      <p:sp>
        <p:nvSpPr>
          <p:cNvPr id="3" name="Untertitel 2">
            <a:extLst>
              <a:ext uri="{FF2B5EF4-FFF2-40B4-BE49-F238E27FC236}">
                <a16:creationId xmlns:a16="http://schemas.microsoft.com/office/drawing/2014/main" id="{D02BD455-7E12-13D5-87FC-815A53E25936}"/>
              </a:ext>
            </a:extLst>
          </p:cNvPr>
          <p:cNvSpPr>
            <a:spLocks noGrp="1"/>
          </p:cNvSpPr>
          <p:nvPr>
            <p:ph type="subTitle" idx="10"/>
          </p:nvPr>
        </p:nvSpPr>
        <p:spPr>
          <a:xfrm>
            <a:off x="8579322" y="2567836"/>
            <a:ext cx="3335383" cy="3732756"/>
          </a:xfrm>
        </p:spPr>
        <p:txBody>
          <a:bodyPr wrap="none" lIns="90000">
            <a:normAutofit lnSpcReduction="10000"/>
          </a:bodyPr>
          <a:lstStyle/>
          <a:p>
            <a:pPr algn="l"/>
            <a:r>
              <a:rPr lang="de-DE" sz="1800" b="0" cap="none" dirty="0">
                <a:latin typeface="Bahnschrift" panose="020B0502040204020203" pitchFamily="34" charset="0"/>
              </a:rPr>
              <a:t>Schlüsselbegriffe:</a:t>
            </a:r>
            <a:endParaRPr lang="de-DE" sz="1800" dirty="0">
              <a:latin typeface="Bahnschrift" panose="020B0502040204020203" pitchFamily="34" charset="0"/>
            </a:endParaRPr>
          </a:p>
          <a:p>
            <a:pPr marL="342900" indent="-342900" algn="l">
              <a:buFont typeface="Arial" panose="020B0604020202020204" pitchFamily="34" charset="0"/>
              <a:buChar char="•"/>
            </a:pPr>
            <a:r>
              <a:rPr lang="de-DE" b="1" dirty="0">
                <a:latin typeface="Bahnschrift" panose="020B0502040204020203" pitchFamily="34" charset="0"/>
              </a:rPr>
              <a:t>Politisierung von Sex</a:t>
            </a:r>
          </a:p>
          <a:p>
            <a:pPr marL="800100" lvl="1" indent="-342900" algn="l">
              <a:buFont typeface="Arial" panose="020B0604020202020204" pitchFamily="34" charset="0"/>
              <a:buChar char="•"/>
            </a:pPr>
            <a:r>
              <a:rPr lang="de-DE" b="1" dirty="0">
                <a:latin typeface="Bahnschrift" panose="020B0502040204020203" pitchFamily="34" charset="0"/>
              </a:rPr>
              <a:t>Kritische Theorie</a:t>
            </a:r>
          </a:p>
          <a:p>
            <a:pPr marL="800100" lvl="1" indent="-342900" algn="l">
              <a:buFont typeface="Arial" panose="020B0604020202020204" pitchFamily="34" charset="0"/>
              <a:buChar char="•"/>
            </a:pPr>
            <a:r>
              <a:rPr lang="de-DE" b="1" dirty="0">
                <a:latin typeface="Bahnschrift" panose="020B0502040204020203" pitchFamily="34" charset="0"/>
              </a:rPr>
              <a:t>Religion als </a:t>
            </a:r>
            <a:br>
              <a:rPr lang="de-DE" b="1" dirty="0">
                <a:latin typeface="Bahnschrift" panose="020B0502040204020203" pitchFamily="34" charset="0"/>
              </a:rPr>
            </a:br>
            <a:r>
              <a:rPr lang="de-DE" b="1" dirty="0">
                <a:latin typeface="Bahnschrift" panose="020B0502040204020203" pitchFamily="34" charset="0"/>
              </a:rPr>
              <a:t>Unterdrückung</a:t>
            </a:r>
          </a:p>
          <a:p>
            <a:pPr marL="342900" indent="-342900" algn="l">
              <a:buFont typeface="Arial" panose="020B0604020202020204" pitchFamily="34" charset="0"/>
              <a:buChar char="•"/>
            </a:pPr>
            <a:r>
              <a:rPr lang="de-DE" b="1" dirty="0">
                <a:latin typeface="Bahnschrift" panose="020B0502040204020203" pitchFamily="34" charset="0"/>
              </a:rPr>
              <a:t>Opfermentalität </a:t>
            </a:r>
          </a:p>
          <a:p>
            <a:pPr marL="800100" lvl="1" indent="-342900" algn="l">
              <a:buFont typeface="Arial" panose="020B0604020202020204" pitchFamily="34" charset="0"/>
              <a:buChar char="•"/>
            </a:pPr>
            <a:r>
              <a:rPr lang="de-DE" b="1" dirty="0">
                <a:latin typeface="Bahnschrift" panose="020B0502040204020203" pitchFamily="34" charset="0"/>
              </a:rPr>
              <a:t>Verantwortung</a:t>
            </a:r>
          </a:p>
          <a:p>
            <a:pPr marL="800100" lvl="1" indent="-342900" algn="l">
              <a:buFont typeface="Arial" panose="020B0604020202020204" pitchFamily="34" charset="0"/>
              <a:buChar char="•"/>
            </a:pPr>
            <a:r>
              <a:rPr lang="de-DE" b="1" dirty="0">
                <a:latin typeface="Bahnschrift" panose="020B0502040204020203" pitchFamily="34" charset="0"/>
              </a:rPr>
              <a:t>Verständnis</a:t>
            </a:r>
          </a:p>
          <a:p>
            <a:pPr marL="342900" indent="-342900" algn="l">
              <a:buFont typeface="Arial" panose="020B0604020202020204" pitchFamily="34" charset="0"/>
              <a:buChar char="•"/>
            </a:pPr>
            <a:r>
              <a:rPr lang="de-DE" b="1" dirty="0">
                <a:latin typeface="Bahnschrift" panose="020B0502040204020203" pitchFamily="34" charset="0"/>
              </a:rPr>
              <a:t>Hoffnung</a:t>
            </a:r>
          </a:p>
          <a:p>
            <a:pPr marL="800100" lvl="1" indent="-342900" algn="l">
              <a:buFont typeface="Arial" panose="020B0604020202020204" pitchFamily="34" charset="0"/>
              <a:buChar char="•"/>
            </a:pPr>
            <a:r>
              <a:rPr lang="de-DE" b="1" dirty="0">
                <a:latin typeface="Bahnschrift" panose="020B0502040204020203" pitchFamily="34" charset="0"/>
              </a:rPr>
              <a:t>Evangelium</a:t>
            </a:r>
          </a:p>
          <a:p>
            <a:pPr marL="800100" lvl="1" indent="-342900" algn="l">
              <a:buFont typeface="Arial" panose="020B0604020202020204" pitchFamily="34" charset="0"/>
              <a:buChar char="•"/>
            </a:pPr>
            <a:r>
              <a:rPr lang="de-DE" b="1" dirty="0">
                <a:latin typeface="Bahnschrift" panose="020B0502040204020203" pitchFamily="34" charset="0"/>
              </a:rPr>
              <a:t>Politik</a:t>
            </a:r>
          </a:p>
          <a:p>
            <a:pPr algn="l"/>
            <a:endParaRPr lang="de-DE" b="1" dirty="0">
              <a:latin typeface="Bahnschrift" panose="020B0502040204020203" pitchFamily="34" charset="0"/>
            </a:endParaRPr>
          </a:p>
          <a:p>
            <a:pPr algn="l"/>
            <a:endParaRPr lang="de-DE" b="1" dirty="0">
              <a:latin typeface="Bahnschrift" panose="020B0502040204020203" pitchFamily="34" charset="0"/>
            </a:endParaRPr>
          </a:p>
        </p:txBody>
      </p:sp>
      <p:sp>
        <p:nvSpPr>
          <p:cNvPr id="4" name="Inhaltsplatzhalter 3">
            <a:extLst>
              <a:ext uri="{FF2B5EF4-FFF2-40B4-BE49-F238E27FC236}">
                <a16:creationId xmlns:a16="http://schemas.microsoft.com/office/drawing/2014/main" id="{5B4CBF29-D101-AE72-5D2B-81A5EDCAA642}"/>
              </a:ext>
            </a:extLst>
          </p:cNvPr>
          <p:cNvSpPr>
            <a:spLocks noGrp="1"/>
          </p:cNvSpPr>
          <p:nvPr>
            <p:ph idx="1"/>
          </p:nvPr>
        </p:nvSpPr>
        <p:spPr>
          <a:xfrm>
            <a:off x="495300" y="2349500"/>
            <a:ext cx="7554832" cy="4070862"/>
          </a:xfrm>
        </p:spPr>
        <p:txBody>
          <a:bodyPr>
            <a:normAutofit/>
          </a:bodyPr>
          <a:lstStyle/>
          <a:p>
            <a:pPr marL="0" indent="0">
              <a:buNone/>
            </a:pPr>
            <a:r>
              <a:rPr lang="de-DE" sz="3200" dirty="0">
                <a:solidFill>
                  <a:schemeClr val="bg1"/>
                </a:solidFill>
                <a:effectLst/>
                <a:latin typeface="Bahnschrift" panose="020B0502040204020203" pitchFamily="34" charset="0"/>
              </a:rPr>
              <a:t>Frage #4:</a:t>
            </a:r>
            <a:br>
              <a:rPr lang="de-DE" sz="4800" b="1" dirty="0">
                <a:solidFill>
                  <a:schemeClr val="bg1"/>
                </a:solidFill>
                <a:effectLst/>
                <a:latin typeface="Bahnschrift" panose="020B0502040204020203" pitchFamily="34" charset="0"/>
              </a:rPr>
            </a:br>
            <a:r>
              <a:rPr lang="de-DE" sz="4800" b="1" dirty="0">
                <a:solidFill>
                  <a:schemeClr val="bg1"/>
                </a:solidFill>
                <a:latin typeface="Bahnschrift" panose="020B0502040204020203" pitchFamily="34" charset="0"/>
              </a:rPr>
              <a:t>Worin liegt des Menschen Hoffnung?</a:t>
            </a:r>
            <a:endParaRPr lang="de-DE" sz="4800" b="1" dirty="0">
              <a:solidFill>
                <a:schemeClr val="bg1"/>
              </a:solidFill>
              <a:effectLst/>
              <a:latin typeface="Bahnschrift" panose="020B0502040204020203" pitchFamily="34" charset="0"/>
            </a:endParaRPr>
          </a:p>
          <a:p>
            <a:pPr marL="0" indent="0">
              <a:buNone/>
            </a:pPr>
            <a:endParaRPr lang="de-DE" sz="4800" b="1" dirty="0">
              <a:solidFill>
                <a:schemeClr val="bg1"/>
              </a:solidFill>
              <a:effectLst/>
              <a:latin typeface="Bahnschrift" panose="020B0502040204020203" pitchFamily="34" charset="0"/>
            </a:endParaRPr>
          </a:p>
        </p:txBody>
      </p:sp>
    </p:spTree>
    <p:extLst>
      <p:ext uri="{BB962C8B-B14F-4D97-AF65-F5344CB8AC3E}">
        <p14:creationId xmlns:p14="http://schemas.microsoft.com/office/powerpoint/2010/main" val="12367681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CB7D9FA-32C1-DD48-A3C5-4E8AAA714CD2}"/>
              </a:ext>
            </a:extLst>
          </p:cNvPr>
          <p:cNvSpPr txBox="1">
            <a:spLocks/>
          </p:cNvSpPr>
          <p:nvPr/>
        </p:nvSpPr>
        <p:spPr>
          <a:xfrm>
            <a:off x="1783443" y="1400175"/>
            <a:ext cx="6640286" cy="15287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latin typeface="Bahnschrift" panose="020B0502040204020203" pitchFamily="34" charset="0"/>
            </a:endParaRPr>
          </a:p>
        </p:txBody>
      </p:sp>
      <p:sp>
        <p:nvSpPr>
          <p:cNvPr id="3" name="Inhaltsplatzhalter 3">
            <a:extLst>
              <a:ext uri="{FF2B5EF4-FFF2-40B4-BE49-F238E27FC236}">
                <a16:creationId xmlns:a16="http://schemas.microsoft.com/office/drawing/2014/main" id="{4A35025B-DECF-AB82-4C74-14344EDCB9FB}"/>
              </a:ext>
            </a:extLst>
          </p:cNvPr>
          <p:cNvSpPr txBox="1">
            <a:spLocks/>
          </p:cNvSpPr>
          <p:nvPr/>
        </p:nvSpPr>
        <p:spPr>
          <a:xfrm>
            <a:off x="771211" y="1547943"/>
            <a:ext cx="11203505" cy="26354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4400" b="1" dirty="0">
                <a:solidFill>
                  <a:schemeClr val="bg1"/>
                </a:solidFill>
                <a:latin typeface="Bahnschrift" panose="020B0502040204020203" pitchFamily="34" charset="0"/>
              </a:rPr>
              <a:t>Worin liegt des Menschen Hoffnung?</a:t>
            </a:r>
            <a:endParaRPr lang="de-DE" sz="4400" dirty="0">
              <a:solidFill>
                <a:schemeClr val="bg1"/>
              </a:solidFill>
              <a:latin typeface="Bahnschrift" panose="020B0502040204020203" pitchFamily="34" charset="0"/>
            </a:endParaRPr>
          </a:p>
        </p:txBody>
      </p:sp>
      <p:sp>
        <p:nvSpPr>
          <p:cNvPr id="5" name="Inhaltsplatzhalter 3">
            <a:extLst>
              <a:ext uri="{FF2B5EF4-FFF2-40B4-BE49-F238E27FC236}">
                <a16:creationId xmlns:a16="http://schemas.microsoft.com/office/drawing/2014/main" id="{7A187786-FED4-30C2-1909-BE7C622CD4A3}"/>
              </a:ext>
            </a:extLst>
          </p:cNvPr>
          <p:cNvSpPr txBox="1">
            <a:spLocks/>
          </p:cNvSpPr>
          <p:nvPr/>
        </p:nvSpPr>
        <p:spPr>
          <a:xfrm>
            <a:off x="1327759" y="2392472"/>
            <a:ext cx="10421489" cy="328843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200" b="1" dirty="0">
                <a:solidFill>
                  <a:schemeClr val="bg1"/>
                </a:solidFill>
                <a:latin typeface="Bahnschrift" panose="020B0502040204020203" pitchFamily="34" charset="0"/>
              </a:rPr>
              <a:t>Politik: </a:t>
            </a:r>
            <a:r>
              <a:rPr lang="de-DE" sz="3200" dirty="0">
                <a:solidFill>
                  <a:schemeClr val="bg1"/>
                </a:solidFill>
                <a:latin typeface="Bahnschrift" panose="020B0502040204020203" pitchFamily="34" charset="0"/>
              </a:rPr>
              <a:t>Das Problem liegt in der Gesellschaft, sie braucht Veränderung.</a:t>
            </a:r>
          </a:p>
          <a:p>
            <a:pPr marL="0" indent="0">
              <a:buNone/>
            </a:pPr>
            <a:endParaRPr lang="de-DE" sz="3200" dirty="0">
              <a:solidFill>
                <a:schemeClr val="bg1"/>
              </a:solidFill>
              <a:latin typeface="Bahnschrift" panose="020B0502040204020203" pitchFamily="34" charset="0"/>
            </a:endParaRPr>
          </a:p>
          <a:p>
            <a:pPr marL="0" indent="0">
              <a:buNone/>
            </a:pPr>
            <a:r>
              <a:rPr lang="de-DE" sz="3200" b="1" dirty="0">
                <a:solidFill>
                  <a:schemeClr val="bg1"/>
                </a:solidFill>
                <a:latin typeface="Bahnschrift" panose="020B0502040204020203" pitchFamily="34" charset="0"/>
              </a:rPr>
              <a:t>Evangelium: </a:t>
            </a:r>
            <a:r>
              <a:rPr lang="de-DE" sz="3200" dirty="0">
                <a:solidFill>
                  <a:schemeClr val="bg1"/>
                </a:solidFill>
                <a:latin typeface="Bahnschrift" panose="020B0502040204020203" pitchFamily="34" charset="0"/>
              </a:rPr>
              <a:t>Das Problem liegt in mir, ich brauche Veränderung.</a:t>
            </a:r>
            <a:endParaRPr lang="de-DE" sz="32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29144469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47F00B5A-B2CD-9CF8-F227-AFEE83E688D2}"/>
              </a:ext>
            </a:extLst>
          </p:cNvPr>
          <p:cNvSpPr txBox="1"/>
          <p:nvPr/>
        </p:nvSpPr>
        <p:spPr>
          <a:xfrm>
            <a:off x="1636043" y="405870"/>
            <a:ext cx="3796522" cy="1050159"/>
          </a:xfrm>
          <a:prstGeom prst="rect">
            <a:avLst/>
          </a:prstGeom>
          <a:noFill/>
        </p:spPr>
        <p:txBody>
          <a:bodyPr wrap="square" rtlCol="0">
            <a:spAutoFit/>
          </a:bodyPr>
          <a:lstStyle/>
          <a:p>
            <a:pPr algn="ctr">
              <a:lnSpc>
                <a:spcPct val="150000"/>
              </a:lnSpc>
            </a:pPr>
            <a:r>
              <a:rPr lang="de-DE" sz="4800" b="1" u="sng" dirty="0">
                <a:solidFill>
                  <a:schemeClr val="bg1"/>
                </a:solidFill>
                <a:latin typeface="Bahnschrift" panose="020B0502040204020203" pitchFamily="34" charset="0"/>
              </a:rPr>
              <a:t>Gott</a:t>
            </a:r>
          </a:p>
        </p:txBody>
      </p:sp>
      <p:sp>
        <p:nvSpPr>
          <p:cNvPr id="8" name="Textfeld 7">
            <a:extLst>
              <a:ext uri="{FF2B5EF4-FFF2-40B4-BE49-F238E27FC236}">
                <a16:creationId xmlns:a16="http://schemas.microsoft.com/office/drawing/2014/main" id="{BD115971-0625-182C-11CD-72A729B999A1}"/>
              </a:ext>
            </a:extLst>
          </p:cNvPr>
          <p:cNvSpPr txBox="1"/>
          <p:nvPr/>
        </p:nvSpPr>
        <p:spPr>
          <a:xfrm>
            <a:off x="7415491" y="405869"/>
            <a:ext cx="3796522" cy="1050159"/>
          </a:xfrm>
          <a:prstGeom prst="rect">
            <a:avLst/>
          </a:prstGeom>
          <a:noFill/>
        </p:spPr>
        <p:txBody>
          <a:bodyPr wrap="square" rtlCol="0">
            <a:spAutoFit/>
          </a:bodyPr>
          <a:lstStyle/>
          <a:p>
            <a:pPr algn="ctr">
              <a:lnSpc>
                <a:spcPct val="150000"/>
              </a:lnSpc>
            </a:pPr>
            <a:r>
              <a:rPr lang="de-DE" sz="4800" b="1" u="sng" dirty="0">
                <a:solidFill>
                  <a:schemeClr val="bg1"/>
                </a:solidFill>
                <a:latin typeface="Bahnschrift" panose="020B0502040204020203" pitchFamily="34" charset="0"/>
              </a:rPr>
              <a:t>Welt</a:t>
            </a:r>
          </a:p>
        </p:txBody>
      </p:sp>
      <p:pic>
        <p:nvPicPr>
          <p:cNvPr id="3" name="Grafik 2">
            <a:extLst>
              <a:ext uri="{FF2B5EF4-FFF2-40B4-BE49-F238E27FC236}">
                <a16:creationId xmlns:a16="http://schemas.microsoft.com/office/drawing/2014/main" id="{FF92D68E-D61C-8BA2-0705-E0493CBA22BE}"/>
              </a:ext>
            </a:extLst>
          </p:cNvPr>
          <p:cNvPicPr>
            <a:picLocks noChangeAspect="1"/>
          </p:cNvPicPr>
          <p:nvPr/>
        </p:nvPicPr>
        <p:blipFill>
          <a:blip r:embed="rId2"/>
          <a:stretch>
            <a:fillRect/>
          </a:stretch>
        </p:blipFill>
        <p:spPr>
          <a:xfrm>
            <a:off x="6542344" y="376509"/>
            <a:ext cx="1450213" cy="1382041"/>
          </a:xfrm>
          <a:prstGeom prst="rect">
            <a:avLst/>
          </a:prstGeom>
        </p:spPr>
      </p:pic>
      <p:pic>
        <p:nvPicPr>
          <p:cNvPr id="4" name="Grafik 3">
            <a:extLst>
              <a:ext uri="{FF2B5EF4-FFF2-40B4-BE49-F238E27FC236}">
                <a16:creationId xmlns:a16="http://schemas.microsoft.com/office/drawing/2014/main" id="{5A041D89-73DD-4B59-9563-8954903E936E}"/>
              </a:ext>
            </a:extLst>
          </p:cNvPr>
          <p:cNvPicPr>
            <a:picLocks noChangeAspect="1"/>
          </p:cNvPicPr>
          <p:nvPr/>
        </p:nvPicPr>
        <p:blipFill>
          <a:blip r:embed="rId3"/>
          <a:stretch>
            <a:fillRect/>
          </a:stretch>
        </p:blipFill>
        <p:spPr>
          <a:xfrm>
            <a:off x="762899" y="376508"/>
            <a:ext cx="1450213" cy="1382041"/>
          </a:xfrm>
          <a:prstGeom prst="rect">
            <a:avLst/>
          </a:prstGeom>
        </p:spPr>
      </p:pic>
      <p:sp>
        <p:nvSpPr>
          <p:cNvPr id="5" name="Textfeld 4">
            <a:extLst>
              <a:ext uri="{FF2B5EF4-FFF2-40B4-BE49-F238E27FC236}">
                <a16:creationId xmlns:a16="http://schemas.microsoft.com/office/drawing/2014/main" id="{1144B746-BBED-5258-A8B1-D60F8D7E603A}"/>
              </a:ext>
            </a:extLst>
          </p:cNvPr>
          <p:cNvSpPr txBox="1"/>
          <p:nvPr/>
        </p:nvSpPr>
        <p:spPr>
          <a:xfrm>
            <a:off x="795130" y="1955058"/>
            <a:ext cx="4637435" cy="4493538"/>
          </a:xfrm>
          <a:prstGeom prst="rect">
            <a:avLst/>
          </a:prstGeom>
          <a:noFill/>
        </p:spPr>
        <p:txBody>
          <a:bodyPr wrap="square" rtlCol="0">
            <a:spAutoFit/>
          </a:bodyPr>
          <a:lstStyle/>
          <a:p>
            <a:r>
              <a:rPr lang="de-DE" sz="2600" b="1" dirty="0">
                <a:solidFill>
                  <a:schemeClr val="bg1"/>
                </a:solidFill>
                <a:latin typeface="Bahnschrift SemiBold" panose="020B0502040204020203" pitchFamily="34" charset="0"/>
              </a:rPr>
              <a:t>Ich kann entscheiden, wie und wofür ich mein Leben lebe. </a:t>
            </a:r>
          </a:p>
          <a:p>
            <a:r>
              <a:rPr lang="de-DE" sz="2600" b="1" dirty="0">
                <a:solidFill>
                  <a:schemeClr val="bg1"/>
                </a:solidFill>
                <a:latin typeface="Bahnschrift SemiBold" panose="020B0502040204020203" pitchFamily="34" charset="0"/>
              </a:rPr>
              <a:t>Entscheide ich mich für Jesus, verliert auch die Sünde ihre Macht über mich.</a:t>
            </a:r>
          </a:p>
          <a:p>
            <a:endParaRPr lang="de-DE" sz="2600" b="1" dirty="0">
              <a:solidFill>
                <a:schemeClr val="bg1"/>
              </a:solidFill>
              <a:latin typeface="Bahnschrift SemiBold" panose="020B0502040204020203" pitchFamily="34" charset="0"/>
            </a:endParaRPr>
          </a:p>
          <a:p>
            <a:r>
              <a:rPr lang="de-DE" sz="2600" b="1" dirty="0">
                <a:solidFill>
                  <a:schemeClr val="bg1"/>
                </a:solidFill>
                <a:latin typeface="Bahnschrift SemiBold" panose="020B0502040204020203" pitchFamily="34" charset="0"/>
              </a:rPr>
              <a:t>Durch sein Wort und die Kraft seines Geistes kann sich alles verändern. Als Kind Gottes gibt es keinen Lebensbereich mehr, der ohne Hoffnung ist.</a:t>
            </a:r>
          </a:p>
        </p:txBody>
      </p:sp>
      <p:sp>
        <p:nvSpPr>
          <p:cNvPr id="6" name="Textfeld 5">
            <a:extLst>
              <a:ext uri="{FF2B5EF4-FFF2-40B4-BE49-F238E27FC236}">
                <a16:creationId xmlns:a16="http://schemas.microsoft.com/office/drawing/2014/main" id="{5518AE49-F5F6-62DD-6C5E-C22B02E00E09}"/>
              </a:ext>
            </a:extLst>
          </p:cNvPr>
          <p:cNvSpPr txBox="1"/>
          <p:nvPr/>
        </p:nvSpPr>
        <p:spPr>
          <a:xfrm>
            <a:off x="6574578" y="1955058"/>
            <a:ext cx="4822291" cy="4493538"/>
          </a:xfrm>
          <a:prstGeom prst="rect">
            <a:avLst/>
          </a:prstGeom>
          <a:noFill/>
        </p:spPr>
        <p:txBody>
          <a:bodyPr wrap="square" rtlCol="0">
            <a:spAutoFit/>
          </a:bodyPr>
          <a:lstStyle/>
          <a:p>
            <a:r>
              <a:rPr lang="de-DE" sz="2600" b="1" dirty="0">
                <a:solidFill>
                  <a:schemeClr val="bg1"/>
                </a:solidFill>
                <a:latin typeface="Bahnschrift SemiBold" panose="020B0502040204020203" pitchFamily="34" charset="0"/>
              </a:rPr>
              <a:t>Was du fühlst, ist, was du bist! </a:t>
            </a:r>
          </a:p>
          <a:p>
            <a:r>
              <a:rPr lang="de-DE" sz="2600" b="1" dirty="0">
                <a:solidFill>
                  <a:schemeClr val="bg1"/>
                </a:solidFill>
                <a:latin typeface="Bahnschrift SemiBold" panose="020B0502040204020203" pitchFamily="34" charset="0"/>
              </a:rPr>
              <a:t>Deine Gefühle zu ignorieren oder zu unterdrücken ist ein sinnloses Unterfangen.</a:t>
            </a:r>
          </a:p>
          <a:p>
            <a:endParaRPr lang="de-DE" sz="2600" b="1" dirty="0">
              <a:solidFill>
                <a:schemeClr val="bg1"/>
              </a:solidFill>
              <a:latin typeface="Bahnschrift SemiBold" panose="020B0502040204020203" pitchFamily="34" charset="0"/>
            </a:endParaRPr>
          </a:p>
          <a:p>
            <a:r>
              <a:rPr lang="de-DE" sz="2600" b="1" dirty="0">
                <a:solidFill>
                  <a:schemeClr val="bg1"/>
                </a:solidFill>
                <a:latin typeface="Bahnschrift SemiBold" panose="020B0502040204020203" pitchFamily="34" charset="0"/>
              </a:rPr>
              <a:t>Du kannst nichts für sie und du kannst ihnen auch nicht entkommen. Wer du wirklich bist, lässt sich nicht verändern. Also sei authentisch und schäm dich nicht dafür.</a:t>
            </a:r>
          </a:p>
        </p:txBody>
      </p:sp>
    </p:spTree>
    <p:extLst>
      <p:ext uri="{BB962C8B-B14F-4D97-AF65-F5344CB8AC3E}">
        <p14:creationId xmlns:p14="http://schemas.microsoft.com/office/powerpoint/2010/main" val="36646079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3" name="Inhaltsplatzhalter 3">
            <a:extLst>
              <a:ext uri="{FF2B5EF4-FFF2-40B4-BE49-F238E27FC236}">
                <a16:creationId xmlns:a16="http://schemas.microsoft.com/office/drawing/2014/main" id="{4A35025B-DECF-AB82-4C74-14344EDCB9FB}"/>
              </a:ext>
            </a:extLst>
          </p:cNvPr>
          <p:cNvSpPr txBox="1">
            <a:spLocks/>
          </p:cNvSpPr>
          <p:nvPr/>
        </p:nvSpPr>
        <p:spPr>
          <a:xfrm>
            <a:off x="771211" y="1547943"/>
            <a:ext cx="11203505" cy="26354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de-DE" sz="4400" b="1" u="sng" dirty="0">
                <a:solidFill>
                  <a:schemeClr val="bg1"/>
                </a:solidFill>
                <a:latin typeface="Bahnschrift" panose="020B0502040204020203" pitchFamily="34" charset="0"/>
              </a:rPr>
              <a:t>Die ganze Geschichte in 3 Schritten </a:t>
            </a:r>
            <a:endParaRPr lang="de-DE" sz="4400" u="sng" dirty="0">
              <a:solidFill>
                <a:schemeClr val="bg1"/>
              </a:solidFill>
              <a:latin typeface="Bahnschrift" panose="020B0502040204020203" pitchFamily="34" charset="0"/>
            </a:endParaRPr>
          </a:p>
        </p:txBody>
      </p:sp>
      <p:sp>
        <p:nvSpPr>
          <p:cNvPr id="5" name="Inhaltsplatzhalter 3">
            <a:extLst>
              <a:ext uri="{FF2B5EF4-FFF2-40B4-BE49-F238E27FC236}">
                <a16:creationId xmlns:a16="http://schemas.microsoft.com/office/drawing/2014/main" id="{7A187786-FED4-30C2-1909-BE7C622CD4A3}"/>
              </a:ext>
            </a:extLst>
          </p:cNvPr>
          <p:cNvSpPr txBox="1">
            <a:spLocks/>
          </p:cNvSpPr>
          <p:nvPr/>
        </p:nvSpPr>
        <p:spPr>
          <a:xfrm>
            <a:off x="771211" y="2392473"/>
            <a:ext cx="10978037" cy="2764144"/>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3200" b="1" dirty="0">
                <a:solidFill>
                  <a:schemeClr val="bg1"/>
                </a:solidFill>
                <a:latin typeface="Bahnschrift" panose="020B0502040204020203" pitchFamily="34" charset="0"/>
              </a:rPr>
              <a:t>Psychologisierung des Selbst </a:t>
            </a:r>
            <a:r>
              <a:rPr lang="de-DE" sz="3200" b="1" dirty="0">
                <a:solidFill>
                  <a:schemeClr val="bg1"/>
                </a:solidFill>
                <a:latin typeface="Bahnschrift" panose="020B0502040204020203" pitchFamily="34" charset="0"/>
                <a:sym typeface="Wingdings" pitchFamily="2" charset="2"/>
              </a:rPr>
              <a:t> Emotionalisierung</a:t>
            </a:r>
            <a:endParaRPr lang="de-DE" sz="3200" b="1" dirty="0">
              <a:solidFill>
                <a:schemeClr val="bg1"/>
              </a:solidFill>
              <a:latin typeface="Bahnschrift" panose="020B0502040204020203" pitchFamily="34" charset="0"/>
            </a:endParaRPr>
          </a:p>
          <a:p>
            <a:pPr marL="0" indent="0" algn="ctr">
              <a:buNone/>
            </a:pPr>
            <a:r>
              <a:rPr lang="de-DE" sz="3200" b="1" dirty="0">
                <a:solidFill>
                  <a:schemeClr val="bg1"/>
                </a:solidFill>
                <a:latin typeface="Bahnschrift" panose="020B0502040204020203" pitchFamily="34" charset="0"/>
              </a:rPr>
              <a:t>Sexualisierung der Psychologie </a:t>
            </a:r>
            <a:r>
              <a:rPr lang="de-DE" sz="3200" b="1" dirty="0">
                <a:solidFill>
                  <a:schemeClr val="bg1"/>
                </a:solidFill>
                <a:latin typeface="Bahnschrift" panose="020B0502040204020203" pitchFamily="34" charset="0"/>
                <a:sym typeface="Wingdings" pitchFamily="2" charset="2"/>
              </a:rPr>
              <a:t> Sexualisierung</a:t>
            </a:r>
            <a:endParaRPr lang="de-DE" sz="3200" b="1" dirty="0">
              <a:solidFill>
                <a:schemeClr val="bg1"/>
              </a:solidFill>
              <a:latin typeface="Bahnschrift" panose="020B0502040204020203" pitchFamily="34" charset="0"/>
            </a:endParaRPr>
          </a:p>
          <a:p>
            <a:pPr marL="0" indent="0" algn="ctr">
              <a:buNone/>
            </a:pPr>
            <a:r>
              <a:rPr lang="de-DE" sz="3200" b="1" dirty="0">
                <a:solidFill>
                  <a:schemeClr val="bg1"/>
                </a:solidFill>
                <a:latin typeface="Bahnschrift" panose="020B0502040204020203" pitchFamily="34" charset="0"/>
              </a:rPr>
              <a:t>Politisierung der Sexualität </a:t>
            </a:r>
            <a:r>
              <a:rPr lang="de-DE" sz="3200" b="1" dirty="0">
                <a:solidFill>
                  <a:schemeClr val="bg1"/>
                </a:solidFill>
                <a:latin typeface="Bahnschrift" panose="020B0502040204020203" pitchFamily="34" charset="0"/>
                <a:sym typeface="Wingdings" pitchFamily="2" charset="2"/>
              </a:rPr>
              <a:t> Politisierung</a:t>
            </a:r>
            <a:endParaRPr lang="de-DE" sz="3200" b="1" dirty="0">
              <a:solidFill>
                <a:schemeClr val="bg1"/>
              </a:solidFill>
              <a:latin typeface="Bahnschrift" panose="020B0502040204020203" pitchFamily="34" charset="0"/>
            </a:endParaRPr>
          </a:p>
        </p:txBody>
      </p:sp>
    </p:spTree>
    <p:extLst>
      <p:ext uri="{BB962C8B-B14F-4D97-AF65-F5344CB8AC3E}">
        <p14:creationId xmlns:p14="http://schemas.microsoft.com/office/powerpoint/2010/main" val="3232614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8" name="Dreieck 7">
            <a:extLst>
              <a:ext uri="{FF2B5EF4-FFF2-40B4-BE49-F238E27FC236}">
                <a16:creationId xmlns:a16="http://schemas.microsoft.com/office/drawing/2014/main" id="{CC687D6D-8034-6D5A-CC98-F4188B1CEE9A}"/>
              </a:ext>
            </a:extLst>
          </p:cNvPr>
          <p:cNvSpPr/>
          <p:nvPr/>
        </p:nvSpPr>
        <p:spPr>
          <a:xfrm>
            <a:off x="505689" y="1481217"/>
            <a:ext cx="5340927" cy="4384963"/>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9" name="Dreieck 8">
            <a:extLst>
              <a:ext uri="{FF2B5EF4-FFF2-40B4-BE49-F238E27FC236}">
                <a16:creationId xmlns:a16="http://schemas.microsoft.com/office/drawing/2014/main" id="{51A94F1C-73EA-6C86-037E-ED5E772BAC94}"/>
              </a:ext>
            </a:extLst>
          </p:cNvPr>
          <p:cNvSpPr/>
          <p:nvPr/>
        </p:nvSpPr>
        <p:spPr>
          <a:xfrm>
            <a:off x="6373091" y="1481217"/>
            <a:ext cx="5340927" cy="4384963"/>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11" name="Gerade Verbindung 10">
            <a:extLst>
              <a:ext uri="{FF2B5EF4-FFF2-40B4-BE49-F238E27FC236}">
                <a16:creationId xmlns:a16="http://schemas.microsoft.com/office/drawing/2014/main" id="{F4841CC2-B00E-80F0-E6F2-A0B9BE22DA2E}"/>
              </a:ext>
            </a:extLst>
          </p:cNvPr>
          <p:cNvCxnSpPr/>
          <p:nvPr/>
        </p:nvCxnSpPr>
        <p:spPr>
          <a:xfrm>
            <a:off x="1174376" y="3215522"/>
            <a:ext cx="9843247" cy="0"/>
          </a:xfrm>
          <a:prstGeom prst="line">
            <a:avLst/>
          </a:prstGeom>
          <a:ln w="82550">
            <a:solidFill>
              <a:srgbClr val="0D5778"/>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CF150578-4C4F-4A6F-A3EB-E30FF3EAE955}"/>
              </a:ext>
            </a:extLst>
          </p:cNvPr>
          <p:cNvCxnSpPr/>
          <p:nvPr/>
        </p:nvCxnSpPr>
        <p:spPr>
          <a:xfrm>
            <a:off x="1280118" y="4538794"/>
            <a:ext cx="9843247" cy="0"/>
          </a:xfrm>
          <a:prstGeom prst="line">
            <a:avLst/>
          </a:prstGeom>
          <a:ln w="82550">
            <a:solidFill>
              <a:srgbClr val="0D5778"/>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69ED1203-589D-82E5-506A-063A2289E37B}"/>
              </a:ext>
            </a:extLst>
          </p:cNvPr>
          <p:cNvSpPr txBox="1"/>
          <p:nvPr/>
        </p:nvSpPr>
        <p:spPr>
          <a:xfrm>
            <a:off x="7221658" y="3298522"/>
            <a:ext cx="3668715" cy="1200329"/>
          </a:xfrm>
          <a:prstGeom prst="rect">
            <a:avLst/>
          </a:prstGeom>
          <a:noFill/>
        </p:spPr>
        <p:txBody>
          <a:bodyPr wrap="square" rtlCol="0">
            <a:spAutoFit/>
          </a:bodyPr>
          <a:lstStyle/>
          <a:p>
            <a:pPr algn="ctr"/>
            <a:r>
              <a:rPr lang="de-DE" sz="2400" dirty="0">
                <a:solidFill>
                  <a:srgbClr val="0D5778"/>
                </a:solidFill>
                <a:latin typeface="DIN Next LT Pro Medium" panose="020B0503020203050203" pitchFamily="34" charset="77"/>
              </a:rPr>
              <a:t>Glück: Liebe / Sex</a:t>
            </a:r>
          </a:p>
          <a:p>
            <a:pPr algn="ctr"/>
            <a:r>
              <a:rPr lang="de-DE" sz="2400" dirty="0">
                <a:solidFill>
                  <a:srgbClr val="0D5778"/>
                </a:solidFill>
                <a:latin typeface="DIN Next LT Pro Medium" panose="020B0503020203050203" pitchFamily="34" charset="77"/>
              </a:rPr>
              <a:t>Wahrheit: Gefühle</a:t>
            </a:r>
          </a:p>
          <a:p>
            <a:pPr algn="ctr"/>
            <a:r>
              <a:rPr lang="de-DE" sz="2400" dirty="0">
                <a:solidFill>
                  <a:srgbClr val="0D5778"/>
                </a:solidFill>
                <a:latin typeface="DIN Next LT Pro Medium" panose="020B0503020203050203" pitchFamily="34" charset="77"/>
              </a:rPr>
              <a:t>Sinn: Selbstverwirklichung</a:t>
            </a:r>
          </a:p>
        </p:txBody>
      </p:sp>
      <p:pic>
        <p:nvPicPr>
          <p:cNvPr id="18" name="Grafik 17" descr="Ein Bild, das Kreis, Grafiken, Design enthält.&#10;&#10;Automatisch generierte Beschreibung">
            <a:extLst>
              <a:ext uri="{FF2B5EF4-FFF2-40B4-BE49-F238E27FC236}">
                <a16:creationId xmlns:a16="http://schemas.microsoft.com/office/drawing/2014/main" id="{18E36B83-E305-82FE-3482-43F39A95A120}"/>
              </a:ext>
            </a:extLst>
          </p:cNvPr>
          <p:cNvPicPr>
            <a:picLocks noChangeAspect="1"/>
          </p:cNvPicPr>
          <p:nvPr/>
        </p:nvPicPr>
        <p:blipFill>
          <a:blip r:embed="rId3"/>
          <a:stretch>
            <a:fillRect/>
          </a:stretch>
        </p:blipFill>
        <p:spPr>
          <a:xfrm>
            <a:off x="7168649" y="4830734"/>
            <a:ext cx="846177" cy="802979"/>
          </a:xfrm>
          <a:prstGeom prst="rect">
            <a:avLst/>
          </a:prstGeom>
        </p:spPr>
      </p:pic>
      <p:pic>
        <p:nvPicPr>
          <p:cNvPr id="20" name="Grafik 19" descr="Ein Bild, das Kreis, Screenshot, Grafiken, Design enthält.&#10;&#10;Automatisch generierte Beschreibung">
            <a:extLst>
              <a:ext uri="{FF2B5EF4-FFF2-40B4-BE49-F238E27FC236}">
                <a16:creationId xmlns:a16="http://schemas.microsoft.com/office/drawing/2014/main" id="{D45F3FE2-6A90-ED81-6A68-36026C027208}"/>
              </a:ext>
            </a:extLst>
          </p:cNvPr>
          <p:cNvPicPr>
            <a:picLocks noChangeAspect="1"/>
          </p:cNvPicPr>
          <p:nvPr/>
        </p:nvPicPr>
        <p:blipFill>
          <a:blip r:embed="rId4"/>
          <a:stretch>
            <a:fillRect/>
          </a:stretch>
        </p:blipFill>
        <p:spPr>
          <a:xfrm>
            <a:off x="10063332" y="4824353"/>
            <a:ext cx="846177" cy="802979"/>
          </a:xfrm>
          <a:prstGeom prst="rect">
            <a:avLst/>
          </a:prstGeom>
        </p:spPr>
      </p:pic>
      <p:pic>
        <p:nvPicPr>
          <p:cNvPr id="22" name="Grafik 21" descr="Ein Bild, das Kreis, Screenshot, Grafiken, Design enthält.&#10;&#10;Automatisch generierte Beschreibung">
            <a:extLst>
              <a:ext uri="{FF2B5EF4-FFF2-40B4-BE49-F238E27FC236}">
                <a16:creationId xmlns:a16="http://schemas.microsoft.com/office/drawing/2014/main" id="{59295F42-147B-4896-AB33-20918C2DC77E}"/>
              </a:ext>
            </a:extLst>
          </p:cNvPr>
          <p:cNvPicPr>
            <a:picLocks noChangeAspect="1"/>
          </p:cNvPicPr>
          <p:nvPr/>
        </p:nvPicPr>
        <p:blipFill>
          <a:blip r:embed="rId5"/>
          <a:stretch>
            <a:fillRect/>
          </a:stretch>
        </p:blipFill>
        <p:spPr>
          <a:xfrm>
            <a:off x="2218751" y="4835816"/>
            <a:ext cx="846177" cy="797897"/>
          </a:xfrm>
          <a:prstGeom prst="rect">
            <a:avLst/>
          </a:prstGeom>
        </p:spPr>
      </p:pic>
      <p:pic>
        <p:nvPicPr>
          <p:cNvPr id="24" name="Grafik 23" descr="Ein Bild, das Herz, Grafiken, Design, Kreativität enthält.&#10;&#10;Automatisch generierte Beschreibung">
            <a:extLst>
              <a:ext uri="{FF2B5EF4-FFF2-40B4-BE49-F238E27FC236}">
                <a16:creationId xmlns:a16="http://schemas.microsoft.com/office/drawing/2014/main" id="{8EF03E59-98D8-0168-7A29-8C105FAA236A}"/>
              </a:ext>
            </a:extLst>
          </p:cNvPr>
          <p:cNvPicPr>
            <a:picLocks noChangeAspect="1"/>
          </p:cNvPicPr>
          <p:nvPr/>
        </p:nvPicPr>
        <p:blipFill>
          <a:blip r:embed="rId6"/>
          <a:stretch>
            <a:fillRect/>
          </a:stretch>
        </p:blipFill>
        <p:spPr>
          <a:xfrm>
            <a:off x="1255982" y="4842461"/>
            <a:ext cx="846177" cy="802979"/>
          </a:xfrm>
          <a:prstGeom prst="rect">
            <a:avLst/>
          </a:prstGeom>
        </p:spPr>
      </p:pic>
      <p:pic>
        <p:nvPicPr>
          <p:cNvPr id="26" name="Grafik 25" descr="Ein Bild, das Symbol, Schrift, Logo, Kreis enthält.&#10;&#10;Automatisch generierte Beschreibung">
            <a:extLst>
              <a:ext uri="{FF2B5EF4-FFF2-40B4-BE49-F238E27FC236}">
                <a16:creationId xmlns:a16="http://schemas.microsoft.com/office/drawing/2014/main" id="{E81A64D2-08A8-5468-45AD-7F988BD233CF}"/>
              </a:ext>
            </a:extLst>
          </p:cNvPr>
          <p:cNvPicPr>
            <a:picLocks noChangeAspect="1"/>
          </p:cNvPicPr>
          <p:nvPr/>
        </p:nvPicPr>
        <p:blipFill>
          <a:blip r:embed="rId7"/>
          <a:stretch>
            <a:fillRect/>
          </a:stretch>
        </p:blipFill>
        <p:spPr>
          <a:xfrm>
            <a:off x="3189070" y="4837938"/>
            <a:ext cx="846177" cy="797897"/>
          </a:xfrm>
          <a:prstGeom prst="rect">
            <a:avLst/>
          </a:prstGeom>
        </p:spPr>
      </p:pic>
      <p:pic>
        <p:nvPicPr>
          <p:cNvPr id="28" name="Grafik 27" descr="Ein Bild, das Kreis, Grafiken, Screenshot, Design enthält.&#10;&#10;Automatisch generierte Beschreibung">
            <a:extLst>
              <a:ext uri="{FF2B5EF4-FFF2-40B4-BE49-F238E27FC236}">
                <a16:creationId xmlns:a16="http://schemas.microsoft.com/office/drawing/2014/main" id="{2AAA1C1C-5BF3-E30B-D573-45B9FA9A1A3C}"/>
              </a:ext>
            </a:extLst>
          </p:cNvPr>
          <p:cNvPicPr>
            <a:picLocks noChangeAspect="1"/>
          </p:cNvPicPr>
          <p:nvPr/>
        </p:nvPicPr>
        <p:blipFill>
          <a:blip r:embed="rId8"/>
          <a:stretch>
            <a:fillRect/>
          </a:stretch>
        </p:blipFill>
        <p:spPr>
          <a:xfrm>
            <a:off x="8143450" y="4838972"/>
            <a:ext cx="846177" cy="797897"/>
          </a:xfrm>
          <a:prstGeom prst="rect">
            <a:avLst/>
          </a:prstGeom>
        </p:spPr>
      </p:pic>
      <p:pic>
        <p:nvPicPr>
          <p:cNvPr id="30" name="Grafik 29" descr="Ein Bild, das Grafiken, Schrift, Logo, Kreis enthält.&#10;&#10;Automatisch generierte Beschreibung">
            <a:extLst>
              <a:ext uri="{FF2B5EF4-FFF2-40B4-BE49-F238E27FC236}">
                <a16:creationId xmlns:a16="http://schemas.microsoft.com/office/drawing/2014/main" id="{6B599544-CAE9-8ADF-3B80-D31FFAD5FD64}"/>
              </a:ext>
            </a:extLst>
          </p:cNvPr>
          <p:cNvPicPr>
            <a:picLocks noChangeAspect="1"/>
          </p:cNvPicPr>
          <p:nvPr/>
        </p:nvPicPr>
        <p:blipFill>
          <a:blip r:embed="rId9"/>
          <a:stretch>
            <a:fillRect/>
          </a:stretch>
        </p:blipFill>
        <p:spPr>
          <a:xfrm>
            <a:off x="9113769" y="4829435"/>
            <a:ext cx="846177" cy="797897"/>
          </a:xfrm>
          <a:prstGeom prst="rect">
            <a:avLst/>
          </a:prstGeom>
        </p:spPr>
      </p:pic>
      <p:pic>
        <p:nvPicPr>
          <p:cNvPr id="31" name="Grafik 30" descr="Ein Bild, das Kreis, Grafiken, Design enthält.&#10;&#10;Automatisch generierte Beschreibung">
            <a:extLst>
              <a:ext uri="{FF2B5EF4-FFF2-40B4-BE49-F238E27FC236}">
                <a16:creationId xmlns:a16="http://schemas.microsoft.com/office/drawing/2014/main" id="{56D25CFF-8D90-EA67-1F35-FC17516102EF}"/>
              </a:ext>
            </a:extLst>
          </p:cNvPr>
          <p:cNvPicPr>
            <a:picLocks noChangeAspect="1"/>
          </p:cNvPicPr>
          <p:nvPr/>
        </p:nvPicPr>
        <p:blipFill>
          <a:blip r:embed="rId3"/>
          <a:stretch>
            <a:fillRect/>
          </a:stretch>
        </p:blipFill>
        <p:spPr>
          <a:xfrm>
            <a:off x="4156575" y="4842460"/>
            <a:ext cx="846177" cy="802979"/>
          </a:xfrm>
          <a:prstGeom prst="rect">
            <a:avLst/>
          </a:prstGeom>
        </p:spPr>
      </p:pic>
      <p:sp>
        <p:nvSpPr>
          <p:cNvPr id="32" name="Textfeld 31">
            <a:extLst>
              <a:ext uri="{FF2B5EF4-FFF2-40B4-BE49-F238E27FC236}">
                <a16:creationId xmlns:a16="http://schemas.microsoft.com/office/drawing/2014/main" id="{A19B9C2A-854F-CE83-CD82-EC264D1CB779}"/>
              </a:ext>
            </a:extLst>
          </p:cNvPr>
          <p:cNvSpPr txBox="1"/>
          <p:nvPr/>
        </p:nvSpPr>
        <p:spPr>
          <a:xfrm>
            <a:off x="1492860" y="3310319"/>
            <a:ext cx="3366583" cy="1200329"/>
          </a:xfrm>
          <a:prstGeom prst="rect">
            <a:avLst/>
          </a:prstGeom>
          <a:noFill/>
        </p:spPr>
        <p:txBody>
          <a:bodyPr wrap="square" rtlCol="0">
            <a:spAutoFit/>
          </a:bodyPr>
          <a:lstStyle/>
          <a:p>
            <a:pPr algn="ctr"/>
            <a:r>
              <a:rPr lang="de-DE" sz="2400" dirty="0">
                <a:solidFill>
                  <a:srgbClr val="0D5778"/>
                </a:solidFill>
                <a:latin typeface="DIN Next LT Pro Medium" panose="020B0503020203050203" pitchFamily="34" charset="77"/>
              </a:rPr>
              <a:t>Glück: Jesus</a:t>
            </a:r>
          </a:p>
          <a:p>
            <a:pPr algn="ctr"/>
            <a:r>
              <a:rPr lang="de-DE" sz="2400" dirty="0">
                <a:solidFill>
                  <a:srgbClr val="0D5778"/>
                </a:solidFill>
                <a:latin typeface="DIN Next LT Pro Medium" panose="020B0503020203050203" pitchFamily="34" charset="77"/>
              </a:rPr>
              <a:t>Wahrheit: Wort Gottes</a:t>
            </a:r>
          </a:p>
          <a:p>
            <a:pPr algn="ctr"/>
            <a:r>
              <a:rPr lang="de-DE" sz="2400" dirty="0">
                <a:solidFill>
                  <a:srgbClr val="0D5778"/>
                </a:solidFill>
                <a:latin typeface="DIN Next LT Pro Medium" panose="020B0503020203050203" pitchFamily="34" charset="77"/>
              </a:rPr>
              <a:t>Sinn: Berufung</a:t>
            </a:r>
          </a:p>
        </p:txBody>
      </p:sp>
      <p:pic>
        <p:nvPicPr>
          <p:cNvPr id="7" name="Grafik 6" descr="Pfeil mit einer Linie: Kurve im Uhrzeigersinn Silhouette">
            <a:extLst>
              <a:ext uri="{FF2B5EF4-FFF2-40B4-BE49-F238E27FC236}">
                <a16:creationId xmlns:a16="http://schemas.microsoft.com/office/drawing/2014/main" id="{924A3B52-ACD9-3236-DCF8-7C8BB34AC7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6941880">
            <a:off x="5100454" y="2641905"/>
            <a:ext cx="2280346" cy="2280346"/>
          </a:xfrm>
          <a:prstGeom prst="rect">
            <a:avLst/>
          </a:prstGeom>
        </p:spPr>
      </p:pic>
      <p:sp>
        <p:nvSpPr>
          <p:cNvPr id="12" name="Textfeld 11">
            <a:extLst>
              <a:ext uri="{FF2B5EF4-FFF2-40B4-BE49-F238E27FC236}">
                <a16:creationId xmlns:a16="http://schemas.microsoft.com/office/drawing/2014/main" id="{2689BB70-CEFB-4DBA-D880-5A45A3396910}"/>
              </a:ext>
            </a:extLst>
          </p:cNvPr>
          <p:cNvSpPr txBox="1"/>
          <p:nvPr/>
        </p:nvSpPr>
        <p:spPr>
          <a:xfrm>
            <a:off x="4458220" y="2384921"/>
            <a:ext cx="3275557" cy="830997"/>
          </a:xfrm>
          <a:prstGeom prst="rect">
            <a:avLst/>
          </a:prstGeom>
          <a:noFill/>
        </p:spPr>
        <p:txBody>
          <a:bodyPr wrap="square" rtlCol="0">
            <a:spAutoFit/>
          </a:bodyPr>
          <a:lstStyle/>
          <a:p>
            <a:pPr algn="ctr"/>
            <a:r>
              <a:rPr lang="de-DE" sz="2400" b="1" dirty="0">
                <a:solidFill>
                  <a:srgbClr val="FFC000"/>
                </a:solidFill>
                <a:latin typeface="DIN Next LT Pro Medium" panose="020B0503020203050203" pitchFamily="34" charset="77"/>
              </a:rPr>
              <a:t>Übersexualisierung</a:t>
            </a:r>
          </a:p>
          <a:p>
            <a:pPr algn="ctr"/>
            <a:r>
              <a:rPr lang="de-DE" sz="2400" b="1" dirty="0">
                <a:solidFill>
                  <a:srgbClr val="FFC000"/>
                </a:solidFill>
                <a:latin typeface="DIN Next LT Pro Medium" panose="020B0503020203050203" pitchFamily="34" charset="77"/>
              </a:rPr>
              <a:t>Überemotionalisierung</a:t>
            </a:r>
          </a:p>
        </p:txBody>
      </p:sp>
      <p:sp>
        <p:nvSpPr>
          <p:cNvPr id="2" name="Textfeld 1">
            <a:extLst>
              <a:ext uri="{FF2B5EF4-FFF2-40B4-BE49-F238E27FC236}">
                <a16:creationId xmlns:a16="http://schemas.microsoft.com/office/drawing/2014/main" id="{D04206BA-11B5-0CBC-BC26-DE8761AA0BB0}"/>
              </a:ext>
            </a:extLst>
          </p:cNvPr>
          <p:cNvSpPr txBox="1"/>
          <p:nvPr/>
        </p:nvSpPr>
        <p:spPr>
          <a:xfrm>
            <a:off x="2489848" y="2316908"/>
            <a:ext cx="1372606" cy="523220"/>
          </a:xfrm>
          <a:prstGeom prst="rect">
            <a:avLst/>
          </a:prstGeom>
          <a:noFill/>
        </p:spPr>
        <p:txBody>
          <a:bodyPr wrap="square" rtlCol="0">
            <a:spAutoFit/>
          </a:bodyPr>
          <a:lstStyle/>
          <a:p>
            <a:pPr algn="ctr"/>
            <a:r>
              <a:rPr lang="de-DE" sz="2800" dirty="0">
                <a:solidFill>
                  <a:srgbClr val="0D5778"/>
                </a:solidFill>
                <a:latin typeface="DIN Next LT Pro Medium" panose="020B0503020203050203" pitchFamily="34" charset="77"/>
              </a:rPr>
              <a:t>Ethik</a:t>
            </a:r>
          </a:p>
        </p:txBody>
      </p:sp>
      <p:sp>
        <p:nvSpPr>
          <p:cNvPr id="4" name="Textfeld 3">
            <a:extLst>
              <a:ext uri="{FF2B5EF4-FFF2-40B4-BE49-F238E27FC236}">
                <a16:creationId xmlns:a16="http://schemas.microsoft.com/office/drawing/2014/main" id="{08651742-97EC-229D-2BEF-36BB79DFE565}"/>
              </a:ext>
            </a:extLst>
          </p:cNvPr>
          <p:cNvSpPr txBox="1"/>
          <p:nvPr/>
        </p:nvSpPr>
        <p:spPr>
          <a:xfrm>
            <a:off x="8950204" y="1283636"/>
            <a:ext cx="2953438" cy="1815882"/>
          </a:xfrm>
          <a:prstGeom prst="rect">
            <a:avLst/>
          </a:prstGeom>
          <a:noFill/>
        </p:spPr>
        <p:txBody>
          <a:bodyPr wrap="square" rtlCol="0">
            <a:spAutoFit/>
          </a:bodyPr>
          <a:lstStyle/>
          <a:p>
            <a:pPr algn="r"/>
            <a:r>
              <a:rPr lang="de-DE" sz="2800" dirty="0">
                <a:solidFill>
                  <a:schemeClr val="bg1"/>
                </a:solidFill>
                <a:latin typeface="DIN Next LT Pro Medium" panose="020B0503020203050203" pitchFamily="34" charset="77"/>
              </a:rPr>
              <a:t>Sexuelle Freiheit</a:t>
            </a:r>
          </a:p>
          <a:p>
            <a:pPr algn="r"/>
            <a:r>
              <a:rPr lang="de-DE" sz="2800" dirty="0">
                <a:solidFill>
                  <a:schemeClr val="bg1"/>
                </a:solidFill>
                <a:latin typeface="DIN Next LT Pro Medium" panose="020B0503020203050203" pitchFamily="34" charset="77"/>
              </a:rPr>
              <a:t>LGBTQIA+</a:t>
            </a:r>
          </a:p>
          <a:p>
            <a:pPr algn="r"/>
            <a:r>
              <a:rPr lang="de-DE" sz="2800" dirty="0">
                <a:solidFill>
                  <a:schemeClr val="bg1"/>
                </a:solidFill>
                <a:latin typeface="DIN Next LT Pro Medium" panose="020B0503020203050203" pitchFamily="34" charset="77"/>
              </a:rPr>
              <a:t>Gender</a:t>
            </a:r>
          </a:p>
          <a:p>
            <a:pPr algn="r"/>
            <a:r>
              <a:rPr lang="de-DE" sz="2800" dirty="0">
                <a:solidFill>
                  <a:schemeClr val="bg1"/>
                </a:solidFill>
                <a:latin typeface="DIN Next LT Pro Medium" panose="020B0503020203050203" pitchFamily="34" charset="77"/>
              </a:rPr>
              <a:t>etc.</a:t>
            </a:r>
          </a:p>
        </p:txBody>
      </p:sp>
      <p:sp>
        <p:nvSpPr>
          <p:cNvPr id="5" name="Textfeld 4">
            <a:extLst>
              <a:ext uri="{FF2B5EF4-FFF2-40B4-BE49-F238E27FC236}">
                <a16:creationId xmlns:a16="http://schemas.microsoft.com/office/drawing/2014/main" id="{F6094FE4-FC7E-9034-9695-CE72F50BA789}"/>
              </a:ext>
            </a:extLst>
          </p:cNvPr>
          <p:cNvSpPr txBox="1"/>
          <p:nvPr/>
        </p:nvSpPr>
        <p:spPr>
          <a:xfrm>
            <a:off x="187221" y="1283637"/>
            <a:ext cx="2611277" cy="1815882"/>
          </a:xfrm>
          <a:prstGeom prst="rect">
            <a:avLst/>
          </a:prstGeom>
          <a:noFill/>
        </p:spPr>
        <p:txBody>
          <a:bodyPr wrap="square" rtlCol="0">
            <a:spAutoFit/>
          </a:bodyPr>
          <a:lstStyle/>
          <a:p>
            <a:r>
              <a:rPr lang="de-DE" sz="2800" dirty="0">
                <a:solidFill>
                  <a:schemeClr val="bg1"/>
                </a:solidFill>
                <a:latin typeface="DIN Next LT Pro Medium" panose="020B0503020203050203" pitchFamily="34" charset="77"/>
              </a:rPr>
              <a:t>Sex für die Ehe</a:t>
            </a:r>
          </a:p>
          <a:p>
            <a:r>
              <a:rPr lang="de-DE" sz="2800" dirty="0">
                <a:solidFill>
                  <a:schemeClr val="bg1"/>
                </a:solidFill>
                <a:latin typeface="DIN Next LT Pro Medium" panose="020B0503020203050203" pitchFamily="34" charset="77"/>
              </a:rPr>
              <a:t>Verbindlichkeit</a:t>
            </a:r>
          </a:p>
          <a:p>
            <a:r>
              <a:rPr lang="de-DE" sz="2800" dirty="0">
                <a:solidFill>
                  <a:schemeClr val="bg1"/>
                </a:solidFill>
                <a:latin typeface="DIN Next LT Pro Medium" panose="020B0503020203050203" pitchFamily="34" charset="77"/>
              </a:rPr>
              <a:t>Reinheit</a:t>
            </a:r>
          </a:p>
          <a:p>
            <a:r>
              <a:rPr lang="de-DE" sz="2800" dirty="0">
                <a:solidFill>
                  <a:schemeClr val="bg1"/>
                </a:solidFill>
                <a:latin typeface="DIN Next LT Pro Medium" panose="020B0503020203050203" pitchFamily="34" charset="77"/>
              </a:rPr>
              <a:t>etc.</a:t>
            </a:r>
          </a:p>
        </p:txBody>
      </p:sp>
      <p:sp>
        <p:nvSpPr>
          <p:cNvPr id="6" name="Textfeld 5">
            <a:extLst>
              <a:ext uri="{FF2B5EF4-FFF2-40B4-BE49-F238E27FC236}">
                <a16:creationId xmlns:a16="http://schemas.microsoft.com/office/drawing/2014/main" id="{BA9F336D-7548-1986-C8A5-F5C8506A7749}"/>
              </a:ext>
            </a:extLst>
          </p:cNvPr>
          <p:cNvSpPr txBox="1"/>
          <p:nvPr/>
        </p:nvSpPr>
        <p:spPr>
          <a:xfrm>
            <a:off x="8385639" y="2316908"/>
            <a:ext cx="1372606" cy="523220"/>
          </a:xfrm>
          <a:prstGeom prst="rect">
            <a:avLst/>
          </a:prstGeom>
          <a:noFill/>
        </p:spPr>
        <p:txBody>
          <a:bodyPr wrap="square" rtlCol="0">
            <a:spAutoFit/>
          </a:bodyPr>
          <a:lstStyle/>
          <a:p>
            <a:pPr algn="ctr"/>
            <a:r>
              <a:rPr lang="de-DE" sz="2800" dirty="0">
                <a:solidFill>
                  <a:srgbClr val="0D5778"/>
                </a:solidFill>
                <a:latin typeface="DIN Next LT Pro Medium" panose="020B0503020203050203" pitchFamily="34" charset="77"/>
              </a:rPr>
              <a:t>Ethik</a:t>
            </a:r>
          </a:p>
        </p:txBody>
      </p:sp>
      <p:cxnSp>
        <p:nvCxnSpPr>
          <p:cNvPr id="13" name="Gekrümmte Verbindung 12">
            <a:extLst>
              <a:ext uri="{FF2B5EF4-FFF2-40B4-BE49-F238E27FC236}">
                <a16:creationId xmlns:a16="http://schemas.microsoft.com/office/drawing/2014/main" id="{41936D15-0CA4-CE71-AE84-A6383D95B1F6}"/>
              </a:ext>
            </a:extLst>
          </p:cNvPr>
          <p:cNvCxnSpPr>
            <a:cxnSpLocks/>
            <a:stCxn id="2" idx="0"/>
          </p:cNvCxnSpPr>
          <p:nvPr/>
        </p:nvCxnSpPr>
        <p:spPr>
          <a:xfrm rot="16200000" flipV="1">
            <a:off x="2596156" y="1736912"/>
            <a:ext cx="433067" cy="726925"/>
          </a:xfrm>
          <a:prstGeom prst="curved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krümmte Verbindung 26">
            <a:extLst>
              <a:ext uri="{FF2B5EF4-FFF2-40B4-BE49-F238E27FC236}">
                <a16:creationId xmlns:a16="http://schemas.microsoft.com/office/drawing/2014/main" id="{B316D479-59E0-E9AD-74F3-00116E236488}"/>
              </a:ext>
            </a:extLst>
          </p:cNvPr>
          <p:cNvCxnSpPr>
            <a:cxnSpLocks/>
            <a:stCxn id="6" idx="0"/>
          </p:cNvCxnSpPr>
          <p:nvPr/>
        </p:nvCxnSpPr>
        <p:spPr>
          <a:xfrm rot="5400000" flipH="1" flipV="1">
            <a:off x="9316506" y="1619254"/>
            <a:ext cx="453090" cy="942218"/>
          </a:xfrm>
          <a:prstGeom prst="curved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543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362E-F552-674F-4ACA-352A4FD97083}"/>
              </a:ext>
            </a:extLst>
          </p:cNvPr>
          <p:cNvSpPr txBox="1">
            <a:spLocks/>
          </p:cNvSpPr>
          <p:nvPr/>
        </p:nvSpPr>
        <p:spPr>
          <a:xfrm>
            <a:off x="838200" y="651994"/>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b="1" dirty="0">
                <a:solidFill>
                  <a:schemeClr val="bg1"/>
                </a:solidFill>
                <a:latin typeface="DIN Next LT Pro Bold" panose="020B0503020203050203" pitchFamily="34" charset="77"/>
              </a:rPr>
              <a:t>Love ≠ Love</a:t>
            </a:r>
          </a:p>
        </p:txBody>
      </p:sp>
      <p:sp>
        <p:nvSpPr>
          <p:cNvPr id="4" name="Inhaltsplatzhalter 3">
            <a:extLst>
              <a:ext uri="{FF2B5EF4-FFF2-40B4-BE49-F238E27FC236}">
                <a16:creationId xmlns:a16="http://schemas.microsoft.com/office/drawing/2014/main" id="{97C716D0-BA0E-490E-D0A0-089C71E159E8}"/>
              </a:ext>
            </a:extLst>
          </p:cNvPr>
          <p:cNvSpPr txBox="1">
            <a:spLocks/>
          </p:cNvSpPr>
          <p:nvPr/>
        </p:nvSpPr>
        <p:spPr>
          <a:xfrm>
            <a:off x="838200" y="2112494"/>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de-DE" sz="4000" b="1" dirty="0">
                <a:solidFill>
                  <a:schemeClr val="bg1"/>
                </a:solidFill>
                <a:latin typeface="DIN Next LT Pro Bold" panose="020B0503020203050203" pitchFamily="34" charset="77"/>
              </a:rPr>
              <a:t>Agape</a:t>
            </a:r>
            <a:r>
              <a:rPr lang="de-DE" sz="4000" dirty="0">
                <a:solidFill>
                  <a:schemeClr val="bg1"/>
                </a:solidFill>
                <a:latin typeface="DIN Next LT Pro" panose="020B0503020203050203" pitchFamily="34" charset="77"/>
              </a:rPr>
              <a:t>: göttliche, unbedingte Liebe</a:t>
            </a:r>
          </a:p>
          <a:p>
            <a:pPr marL="457200" lvl="1" indent="0">
              <a:buFont typeface="Arial" panose="020B0604020202020204" pitchFamily="34" charset="0"/>
              <a:buNone/>
            </a:pPr>
            <a:r>
              <a:rPr lang="de-DE" sz="4000" b="1" dirty="0" err="1">
                <a:solidFill>
                  <a:schemeClr val="bg1"/>
                </a:solidFill>
                <a:latin typeface="DIN Next LT Pro Bold" panose="020B0503020203050203" pitchFamily="34" charset="77"/>
              </a:rPr>
              <a:t>Phileo</a:t>
            </a:r>
            <a:r>
              <a:rPr lang="de-DE" sz="4000" dirty="0">
                <a:solidFill>
                  <a:schemeClr val="bg1"/>
                </a:solidFill>
                <a:latin typeface="DIN Next LT Pro" panose="020B0503020203050203" pitchFamily="34" charset="77"/>
              </a:rPr>
              <a:t>: brüderliche, freundschaftliche Liebe</a:t>
            </a:r>
          </a:p>
          <a:p>
            <a:pPr marL="457200" lvl="1" indent="0">
              <a:buFont typeface="Arial" panose="020B0604020202020204" pitchFamily="34" charset="0"/>
              <a:buNone/>
            </a:pPr>
            <a:r>
              <a:rPr lang="de-DE" sz="4000" b="1" dirty="0" err="1">
                <a:solidFill>
                  <a:schemeClr val="bg1"/>
                </a:solidFill>
                <a:latin typeface="DIN Next LT Pro Bold" panose="020B0503020203050203" pitchFamily="34" charset="77"/>
              </a:rPr>
              <a:t>Storge</a:t>
            </a:r>
            <a:r>
              <a:rPr lang="de-DE" sz="4000" dirty="0">
                <a:solidFill>
                  <a:schemeClr val="bg1"/>
                </a:solidFill>
                <a:latin typeface="DIN Next LT Pro" panose="020B0503020203050203" pitchFamily="34" charset="77"/>
              </a:rPr>
              <a:t>: familiäre, Zugehörigkeits-Liebe</a:t>
            </a:r>
          </a:p>
          <a:p>
            <a:pPr marL="457200" lvl="1" indent="0">
              <a:buFont typeface="Arial" panose="020B0604020202020204" pitchFamily="34" charset="0"/>
              <a:buNone/>
            </a:pPr>
            <a:r>
              <a:rPr lang="de-DE" sz="4000" b="1" dirty="0">
                <a:solidFill>
                  <a:schemeClr val="bg1"/>
                </a:solidFill>
                <a:latin typeface="DIN Next LT Pro Bold" panose="020B0503020203050203" pitchFamily="34" charset="77"/>
              </a:rPr>
              <a:t>Eros</a:t>
            </a:r>
            <a:r>
              <a:rPr lang="de-DE" sz="4000" dirty="0">
                <a:solidFill>
                  <a:schemeClr val="bg1"/>
                </a:solidFill>
                <a:latin typeface="DIN Next LT Pro" panose="020B0503020203050203" pitchFamily="34" charset="77"/>
              </a:rPr>
              <a:t>: romantische, sexuelle Liebe</a:t>
            </a:r>
          </a:p>
        </p:txBody>
      </p:sp>
    </p:spTree>
    <p:extLst>
      <p:ext uri="{BB962C8B-B14F-4D97-AF65-F5344CB8AC3E}">
        <p14:creationId xmlns:p14="http://schemas.microsoft.com/office/powerpoint/2010/main" val="27990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8" name="Dreieck 7">
            <a:extLst>
              <a:ext uri="{FF2B5EF4-FFF2-40B4-BE49-F238E27FC236}">
                <a16:creationId xmlns:a16="http://schemas.microsoft.com/office/drawing/2014/main" id="{CC687D6D-8034-6D5A-CC98-F4188B1CEE9A}"/>
              </a:ext>
            </a:extLst>
          </p:cNvPr>
          <p:cNvSpPr/>
          <p:nvPr/>
        </p:nvSpPr>
        <p:spPr>
          <a:xfrm>
            <a:off x="505689" y="1953657"/>
            <a:ext cx="5340927" cy="4384963"/>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9" name="Dreieck 8">
            <a:extLst>
              <a:ext uri="{FF2B5EF4-FFF2-40B4-BE49-F238E27FC236}">
                <a16:creationId xmlns:a16="http://schemas.microsoft.com/office/drawing/2014/main" id="{51A94F1C-73EA-6C86-037E-ED5E772BAC94}"/>
              </a:ext>
            </a:extLst>
          </p:cNvPr>
          <p:cNvSpPr/>
          <p:nvPr/>
        </p:nvSpPr>
        <p:spPr>
          <a:xfrm>
            <a:off x="6373091" y="1953657"/>
            <a:ext cx="5340927" cy="4384963"/>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cxnSp>
        <p:nvCxnSpPr>
          <p:cNvPr id="11" name="Gerade Verbindung 10">
            <a:extLst>
              <a:ext uri="{FF2B5EF4-FFF2-40B4-BE49-F238E27FC236}">
                <a16:creationId xmlns:a16="http://schemas.microsoft.com/office/drawing/2014/main" id="{F4841CC2-B00E-80F0-E6F2-A0B9BE22DA2E}"/>
              </a:ext>
            </a:extLst>
          </p:cNvPr>
          <p:cNvCxnSpPr/>
          <p:nvPr/>
        </p:nvCxnSpPr>
        <p:spPr>
          <a:xfrm>
            <a:off x="1174376" y="3687962"/>
            <a:ext cx="9843247" cy="0"/>
          </a:xfrm>
          <a:prstGeom prst="line">
            <a:avLst/>
          </a:prstGeom>
          <a:ln w="82550">
            <a:solidFill>
              <a:srgbClr val="0D5778"/>
            </a:solidFill>
          </a:ln>
        </p:spPr>
        <p:style>
          <a:lnRef idx="1">
            <a:schemeClr val="accent1"/>
          </a:lnRef>
          <a:fillRef idx="0">
            <a:schemeClr val="accent1"/>
          </a:fillRef>
          <a:effectRef idx="0">
            <a:schemeClr val="accent1"/>
          </a:effectRef>
          <a:fontRef idx="minor">
            <a:schemeClr val="tx1"/>
          </a:fontRef>
        </p:style>
      </p:cxnSp>
      <p:pic>
        <p:nvPicPr>
          <p:cNvPr id="7" name="Grafik 6" descr="Pfeil mit einer Linie: Kurve im Uhrzeigersinn Silhouette">
            <a:extLst>
              <a:ext uri="{FF2B5EF4-FFF2-40B4-BE49-F238E27FC236}">
                <a16:creationId xmlns:a16="http://schemas.microsoft.com/office/drawing/2014/main" id="{924A3B52-ACD9-3236-DCF8-7C8BB34AC7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6941880">
            <a:off x="5100454" y="3114345"/>
            <a:ext cx="2280346" cy="2280346"/>
          </a:xfrm>
          <a:prstGeom prst="rect">
            <a:avLst/>
          </a:prstGeom>
        </p:spPr>
      </p:pic>
      <p:sp>
        <p:nvSpPr>
          <p:cNvPr id="2" name="Textfeld 1">
            <a:extLst>
              <a:ext uri="{FF2B5EF4-FFF2-40B4-BE49-F238E27FC236}">
                <a16:creationId xmlns:a16="http://schemas.microsoft.com/office/drawing/2014/main" id="{D04206BA-11B5-0CBC-BC26-DE8761AA0BB0}"/>
              </a:ext>
            </a:extLst>
          </p:cNvPr>
          <p:cNvSpPr txBox="1"/>
          <p:nvPr/>
        </p:nvSpPr>
        <p:spPr>
          <a:xfrm>
            <a:off x="2489848" y="2789348"/>
            <a:ext cx="1372606" cy="523220"/>
          </a:xfrm>
          <a:prstGeom prst="rect">
            <a:avLst/>
          </a:prstGeom>
          <a:noFill/>
        </p:spPr>
        <p:txBody>
          <a:bodyPr wrap="square" rtlCol="0">
            <a:spAutoFit/>
          </a:bodyPr>
          <a:lstStyle/>
          <a:p>
            <a:pPr algn="ctr"/>
            <a:r>
              <a:rPr lang="de-DE" sz="2800" dirty="0">
                <a:solidFill>
                  <a:srgbClr val="0D5778"/>
                </a:solidFill>
                <a:latin typeface="DIN Next LT Pro Medium" panose="020B0503020203050203" pitchFamily="34" charset="77"/>
              </a:rPr>
              <a:t>Ethik</a:t>
            </a:r>
          </a:p>
        </p:txBody>
      </p:sp>
      <p:sp>
        <p:nvSpPr>
          <p:cNvPr id="4" name="Textfeld 3">
            <a:extLst>
              <a:ext uri="{FF2B5EF4-FFF2-40B4-BE49-F238E27FC236}">
                <a16:creationId xmlns:a16="http://schemas.microsoft.com/office/drawing/2014/main" id="{08651742-97EC-229D-2BEF-36BB79DFE565}"/>
              </a:ext>
            </a:extLst>
          </p:cNvPr>
          <p:cNvSpPr txBox="1"/>
          <p:nvPr/>
        </p:nvSpPr>
        <p:spPr>
          <a:xfrm>
            <a:off x="8950204" y="1756076"/>
            <a:ext cx="2953438" cy="1815882"/>
          </a:xfrm>
          <a:prstGeom prst="rect">
            <a:avLst/>
          </a:prstGeom>
          <a:noFill/>
        </p:spPr>
        <p:txBody>
          <a:bodyPr wrap="square" rtlCol="0">
            <a:spAutoFit/>
          </a:bodyPr>
          <a:lstStyle/>
          <a:p>
            <a:pPr algn="r"/>
            <a:r>
              <a:rPr lang="de-DE" sz="2800" dirty="0">
                <a:solidFill>
                  <a:schemeClr val="bg1"/>
                </a:solidFill>
                <a:latin typeface="DIN Next LT Pro Medium" panose="020B0503020203050203" pitchFamily="34" charset="77"/>
              </a:rPr>
              <a:t>Sexuelle Freiheit</a:t>
            </a:r>
          </a:p>
          <a:p>
            <a:pPr algn="r"/>
            <a:r>
              <a:rPr lang="de-DE" sz="2800" dirty="0">
                <a:solidFill>
                  <a:schemeClr val="bg1"/>
                </a:solidFill>
                <a:latin typeface="DIN Next LT Pro Medium" panose="020B0503020203050203" pitchFamily="34" charset="77"/>
              </a:rPr>
              <a:t>LGBTQIA+</a:t>
            </a:r>
          </a:p>
          <a:p>
            <a:pPr algn="r"/>
            <a:r>
              <a:rPr lang="de-DE" sz="2800" dirty="0">
                <a:solidFill>
                  <a:schemeClr val="bg1"/>
                </a:solidFill>
                <a:latin typeface="DIN Next LT Pro Medium" panose="020B0503020203050203" pitchFamily="34" charset="77"/>
              </a:rPr>
              <a:t>Gender</a:t>
            </a:r>
          </a:p>
          <a:p>
            <a:pPr algn="r"/>
            <a:r>
              <a:rPr lang="de-DE" sz="2800" dirty="0">
                <a:solidFill>
                  <a:schemeClr val="bg1"/>
                </a:solidFill>
                <a:latin typeface="DIN Next LT Pro Medium" panose="020B0503020203050203" pitchFamily="34" charset="77"/>
              </a:rPr>
              <a:t>etc.</a:t>
            </a:r>
          </a:p>
        </p:txBody>
      </p:sp>
      <p:sp>
        <p:nvSpPr>
          <p:cNvPr id="5" name="Textfeld 4">
            <a:extLst>
              <a:ext uri="{FF2B5EF4-FFF2-40B4-BE49-F238E27FC236}">
                <a16:creationId xmlns:a16="http://schemas.microsoft.com/office/drawing/2014/main" id="{F6094FE4-FC7E-9034-9695-CE72F50BA789}"/>
              </a:ext>
            </a:extLst>
          </p:cNvPr>
          <p:cNvSpPr txBox="1"/>
          <p:nvPr/>
        </p:nvSpPr>
        <p:spPr>
          <a:xfrm>
            <a:off x="187221" y="1756077"/>
            <a:ext cx="2611277" cy="1815882"/>
          </a:xfrm>
          <a:prstGeom prst="rect">
            <a:avLst/>
          </a:prstGeom>
          <a:noFill/>
        </p:spPr>
        <p:txBody>
          <a:bodyPr wrap="square" rtlCol="0">
            <a:spAutoFit/>
          </a:bodyPr>
          <a:lstStyle/>
          <a:p>
            <a:r>
              <a:rPr lang="de-DE" sz="2800" dirty="0">
                <a:solidFill>
                  <a:schemeClr val="bg1"/>
                </a:solidFill>
                <a:latin typeface="DIN Next LT Pro Medium" panose="020B0503020203050203" pitchFamily="34" charset="77"/>
              </a:rPr>
              <a:t>Sex für die Ehe</a:t>
            </a:r>
          </a:p>
          <a:p>
            <a:r>
              <a:rPr lang="de-DE" sz="2800" dirty="0">
                <a:solidFill>
                  <a:schemeClr val="bg1"/>
                </a:solidFill>
                <a:latin typeface="DIN Next LT Pro Medium" panose="020B0503020203050203" pitchFamily="34" charset="77"/>
              </a:rPr>
              <a:t>Verbindlichkeit</a:t>
            </a:r>
          </a:p>
          <a:p>
            <a:r>
              <a:rPr lang="de-DE" sz="2800" dirty="0">
                <a:solidFill>
                  <a:schemeClr val="bg1"/>
                </a:solidFill>
                <a:latin typeface="DIN Next LT Pro Medium" panose="020B0503020203050203" pitchFamily="34" charset="77"/>
              </a:rPr>
              <a:t>Reinheit</a:t>
            </a:r>
          </a:p>
          <a:p>
            <a:r>
              <a:rPr lang="de-DE" sz="2800" dirty="0">
                <a:solidFill>
                  <a:schemeClr val="bg1"/>
                </a:solidFill>
                <a:latin typeface="DIN Next LT Pro Medium" panose="020B0503020203050203" pitchFamily="34" charset="77"/>
              </a:rPr>
              <a:t>etc.</a:t>
            </a:r>
          </a:p>
        </p:txBody>
      </p:sp>
      <p:sp>
        <p:nvSpPr>
          <p:cNvPr id="6" name="Textfeld 5">
            <a:extLst>
              <a:ext uri="{FF2B5EF4-FFF2-40B4-BE49-F238E27FC236}">
                <a16:creationId xmlns:a16="http://schemas.microsoft.com/office/drawing/2014/main" id="{BA9F336D-7548-1986-C8A5-F5C8506A7749}"/>
              </a:ext>
            </a:extLst>
          </p:cNvPr>
          <p:cNvSpPr txBox="1"/>
          <p:nvPr/>
        </p:nvSpPr>
        <p:spPr>
          <a:xfrm>
            <a:off x="8385639" y="2789348"/>
            <a:ext cx="1372606" cy="523220"/>
          </a:xfrm>
          <a:prstGeom prst="rect">
            <a:avLst/>
          </a:prstGeom>
          <a:noFill/>
        </p:spPr>
        <p:txBody>
          <a:bodyPr wrap="square" rtlCol="0">
            <a:spAutoFit/>
          </a:bodyPr>
          <a:lstStyle/>
          <a:p>
            <a:pPr algn="ctr"/>
            <a:r>
              <a:rPr lang="de-DE" sz="2800" dirty="0">
                <a:solidFill>
                  <a:srgbClr val="0D5778"/>
                </a:solidFill>
                <a:latin typeface="DIN Next LT Pro Medium" panose="020B0503020203050203" pitchFamily="34" charset="77"/>
              </a:rPr>
              <a:t>Ethik</a:t>
            </a:r>
          </a:p>
        </p:txBody>
      </p:sp>
      <p:cxnSp>
        <p:nvCxnSpPr>
          <p:cNvPr id="13" name="Gekrümmte Verbindung 12">
            <a:extLst>
              <a:ext uri="{FF2B5EF4-FFF2-40B4-BE49-F238E27FC236}">
                <a16:creationId xmlns:a16="http://schemas.microsoft.com/office/drawing/2014/main" id="{41936D15-0CA4-CE71-AE84-A6383D95B1F6}"/>
              </a:ext>
            </a:extLst>
          </p:cNvPr>
          <p:cNvCxnSpPr>
            <a:cxnSpLocks/>
            <a:stCxn id="2" idx="0"/>
          </p:cNvCxnSpPr>
          <p:nvPr/>
        </p:nvCxnSpPr>
        <p:spPr>
          <a:xfrm rot="16200000" flipV="1">
            <a:off x="2596156" y="2209352"/>
            <a:ext cx="433067" cy="726925"/>
          </a:xfrm>
          <a:prstGeom prst="curved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Gekrümmte Verbindung 26">
            <a:extLst>
              <a:ext uri="{FF2B5EF4-FFF2-40B4-BE49-F238E27FC236}">
                <a16:creationId xmlns:a16="http://schemas.microsoft.com/office/drawing/2014/main" id="{B316D479-59E0-E9AD-74F3-00116E236488}"/>
              </a:ext>
            </a:extLst>
          </p:cNvPr>
          <p:cNvCxnSpPr>
            <a:cxnSpLocks/>
            <a:stCxn id="6" idx="0"/>
          </p:cNvCxnSpPr>
          <p:nvPr/>
        </p:nvCxnSpPr>
        <p:spPr>
          <a:xfrm rot="5400000" flipH="1" flipV="1">
            <a:off x="9316506" y="2091694"/>
            <a:ext cx="453090" cy="942218"/>
          </a:xfrm>
          <a:prstGeom prst="curvedConnector2">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feld 2">
            <a:extLst>
              <a:ext uri="{FF2B5EF4-FFF2-40B4-BE49-F238E27FC236}">
                <a16:creationId xmlns:a16="http://schemas.microsoft.com/office/drawing/2014/main" id="{8C4D4C41-BF5D-C104-5D58-94DD59B6292D}"/>
              </a:ext>
            </a:extLst>
          </p:cNvPr>
          <p:cNvSpPr txBox="1"/>
          <p:nvPr/>
        </p:nvSpPr>
        <p:spPr>
          <a:xfrm>
            <a:off x="2822306" y="4430405"/>
            <a:ext cx="761999" cy="1446550"/>
          </a:xfrm>
          <a:prstGeom prst="rect">
            <a:avLst/>
          </a:prstGeom>
          <a:noFill/>
        </p:spPr>
        <p:txBody>
          <a:bodyPr wrap="square" rtlCol="0">
            <a:spAutoFit/>
          </a:bodyPr>
          <a:lstStyle/>
          <a:p>
            <a:r>
              <a:rPr lang="de-DE" sz="8800" dirty="0">
                <a:solidFill>
                  <a:srgbClr val="0D5778"/>
                </a:solidFill>
                <a:latin typeface="DIN Next LT Pro Medium" panose="020B0503020203050203" pitchFamily="34" charset="77"/>
              </a:rPr>
              <a:t>?</a:t>
            </a:r>
          </a:p>
        </p:txBody>
      </p:sp>
      <p:sp>
        <p:nvSpPr>
          <p:cNvPr id="10" name="Textfeld 9">
            <a:extLst>
              <a:ext uri="{FF2B5EF4-FFF2-40B4-BE49-F238E27FC236}">
                <a16:creationId xmlns:a16="http://schemas.microsoft.com/office/drawing/2014/main" id="{5816F145-3AFA-CCC9-9410-C222165285E8}"/>
              </a:ext>
            </a:extLst>
          </p:cNvPr>
          <p:cNvSpPr txBox="1"/>
          <p:nvPr/>
        </p:nvSpPr>
        <p:spPr>
          <a:xfrm>
            <a:off x="8690942" y="4430405"/>
            <a:ext cx="761999" cy="1446550"/>
          </a:xfrm>
          <a:prstGeom prst="rect">
            <a:avLst/>
          </a:prstGeom>
          <a:noFill/>
        </p:spPr>
        <p:txBody>
          <a:bodyPr wrap="square" rtlCol="0">
            <a:spAutoFit/>
          </a:bodyPr>
          <a:lstStyle/>
          <a:p>
            <a:r>
              <a:rPr lang="de-DE" sz="8800" dirty="0">
                <a:solidFill>
                  <a:srgbClr val="0D5778"/>
                </a:solidFill>
                <a:latin typeface="DIN Next LT Pro Medium" panose="020B0503020203050203" pitchFamily="34" charset="77"/>
              </a:rPr>
              <a:t>?</a:t>
            </a:r>
          </a:p>
        </p:txBody>
      </p:sp>
      <p:sp>
        <p:nvSpPr>
          <p:cNvPr id="17" name="Titel 1">
            <a:extLst>
              <a:ext uri="{FF2B5EF4-FFF2-40B4-BE49-F238E27FC236}">
                <a16:creationId xmlns:a16="http://schemas.microsoft.com/office/drawing/2014/main" id="{33F9D4B9-859F-BDA7-DA07-27903060C1F4}"/>
              </a:ext>
            </a:extLst>
          </p:cNvPr>
          <p:cNvSpPr txBox="1">
            <a:spLocks/>
          </p:cNvSpPr>
          <p:nvPr/>
        </p:nvSpPr>
        <p:spPr>
          <a:xfrm>
            <a:off x="474990" y="271513"/>
            <a:ext cx="9867899"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4800" b="1" u="sng" dirty="0">
                <a:solidFill>
                  <a:schemeClr val="bg1"/>
                </a:solidFill>
                <a:latin typeface="DIN Next LT Pro Bold" panose="020B0503020203050203" pitchFamily="34" charset="77"/>
              </a:rPr>
              <a:t>Wie sind wir hierher gekommen?</a:t>
            </a:r>
          </a:p>
        </p:txBody>
      </p:sp>
      <p:sp>
        <p:nvSpPr>
          <p:cNvPr id="12" name="Textfeld 11">
            <a:extLst>
              <a:ext uri="{FF2B5EF4-FFF2-40B4-BE49-F238E27FC236}">
                <a16:creationId xmlns:a16="http://schemas.microsoft.com/office/drawing/2014/main" id="{C6C718F6-1C90-4309-C076-704BE4F69BE1}"/>
              </a:ext>
            </a:extLst>
          </p:cNvPr>
          <p:cNvSpPr txBox="1"/>
          <p:nvPr/>
        </p:nvSpPr>
        <p:spPr>
          <a:xfrm>
            <a:off x="4458220" y="2875250"/>
            <a:ext cx="3275557" cy="830997"/>
          </a:xfrm>
          <a:prstGeom prst="rect">
            <a:avLst/>
          </a:prstGeom>
          <a:noFill/>
        </p:spPr>
        <p:txBody>
          <a:bodyPr wrap="square" rtlCol="0">
            <a:spAutoFit/>
          </a:bodyPr>
          <a:lstStyle/>
          <a:p>
            <a:pPr algn="ctr"/>
            <a:r>
              <a:rPr lang="de-DE" sz="2400" b="1" dirty="0">
                <a:solidFill>
                  <a:srgbClr val="FFC000"/>
                </a:solidFill>
                <a:latin typeface="DIN Next LT Pro Medium" panose="020B0503020203050203" pitchFamily="34" charset="77"/>
              </a:rPr>
              <a:t>Übersexualisierung</a:t>
            </a:r>
          </a:p>
          <a:p>
            <a:pPr algn="ctr"/>
            <a:r>
              <a:rPr lang="de-DE" sz="2400" b="1" dirty="0">
                <a:solidFill>
                  <a:srgbClr val="FFC000"/>
                </a:solidFill>
                <a:latin typeface="DIN Next LT Pro Medium" panose="020B0503020203050203" pitchFamily="34" charset="77"/>
              </a:rPr>
              <a:t>Überemotionalisierung</a:t>
            </a:r>
          </a:p>
        </p:txBody>
      </p:sp>
    </p:spTree>
    <p:extLst>
      <p:ext uri="{BB962C8B-B14F-4D97-AF65-F5344CB8AC3E}">
        <p14:creationId xmlns:p14="http://schemas.microsoft.com/office/powerpoint/2010/main" val="38277964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362E-F552-674F-4ACA-352A4FD97083}"/>
              </a:ext>
            </a:extLst>
          </p:cNvPr>
          <p:cNvSpPr txBox="1">
            <a:spLocks/>
          </p:cNvSpPr>
          <p:nvPr/>
        </p:nvSpPr>
        <p:spPr>
          <a:xfrm>
            <a:off x="838200" y="651994"/>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b="1" dirty="0">
                <a:solidFill>
                  <a:schemeClr val="bg1"/>
                </a:solidFill>
                <a:latin typeface="DIN Next LT Pro Bold" panose="020B0503020203050203" pitchFamily="34" charset="77"/>
              </a:rPr>
              <a:t>Gender</a:t>
            </a:r>
          </a:p>
        </p:txBody>
      </p:sp>
      <p:pic>
        <p:nvPicPr>
          <p:cNvPr id="5" name="Grafik 4" descr="Ein Bild, das Text, Screenshot, Schrift enthält.&#10;&#10;Automatisch generierte Beschreibung">
            <a:extLst>
              <a:ext uri="{FF2B5EF4-FFF2-40B4-BE49-F238E27FC236}">
                <a16:creationId xmlns:a16="http://schemas.microsoft.com/office/drawing/2014/main" id="{3EA151A9-EE8D-16AD-9C3E-4BCAC7586F7F}"/>
              </a:ext>
            </a:extLst>
          </p:cNvPr>
          <p:cNvPicPr>
            <a:picLocks noChangeAspect="1"/>
          </p:cNvPicPr>
          <p:nvPr/>
        </p:nvPicPr>
        <p:blipFill>
          <a:blip r:embed="rId2"/>
          <a:stretch>
            <a:fillRect/>
          </a:stretch>
        </p:blipFill>
        <p:spPr>
          <a:xfrm>
            <a:off x="2169318" y="1977557"/>
            <a:ext cx="7853363" cy="4037070"/>
          </a:xfrm>
          <a:prstGeom prst="rect">
            <a:avLst/>
          </a:prstGeom>
        </p:spPr>
      </p:pic>
    </p:spTree>
    <p:extLst>
      <p:ext uri="{BB962C8B-B14F-4D97-AF65-F5344CB8AC3E}">
        <p14:creationId xmlns:p14="http://schemas.microsoft.com/office/powerpoint/2010/main" val="32601733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362E-F552-674F-4ACA-352A4FD97083}"/>
              </a:ext>
            </a:extLst>
          </p:cNvPr>
          <p:cNvSpPr txBox="1">
            <a:spLocks/>
          </p:cNvSpPr>
          <p:nvPr/>
        </p:nvSpPr>
        <p:spPr>
          <a:xfrm>
            <a:off x="838200" y="380527"/>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b="1" dirty="0">
                <a:solidFill>
                  <a:schemeClr val="bg1"/>
                </a:solidFill>
                <a:latin typeface="DIN Next LT Pro Bold" panose="020B0503020203050203" pitchFamily="34" charset="77"/>
              </a:rPr>
              <a:t>Gender</a:t>
            </a:r>
          </a:p>
        </p:txBody>
      </p:sp>
      <p:sp>
        <p:nvSpPr>
          <p:cNvPr id="4" name="Inhaltsplatzhalter 3">
            <a:extLst>
              <a:ext uri="{FF2B5EF4-FFF2-40B4-BE49-F238E27FC236}">
                <a16:creationId xmlns:a16="http://schemas.microsoft.com/office/drawing/2014/main" id="{97C716D0-BA0E-490E-D0A0-089C71E159E8}"/>
              </a:ext>
            </a:extLst>
          </p:cNvPr>
          <p:cNvSpPr txBox="1">
            <a:spLocks/>
          </p:cNvSpPr>
          <p:nvPr/>
        </p:nvSpPr>
        <p:spPr>
          <a:xfrm>
            <a:off x="838200" y="1540984"/>
            <a:ext cx="10515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3000" dirty="0">
                <a:solidFill>
                  <a:schemeClr val="bg1"/>
                </a:solidFill>
                <a:effectLst/>
                <a:latin typeface="DIN Next LT Pro" panose="020B0503020203050203" pitchFamily="34" charset="77"/>
              </a:rPr>
              <a:t>Zwischen 0,02 und 1,7% der Bevölkerung sind intergeschlechtlich / </a:t>
            </a:r>
            <a:r>
              <a:rPr lang="de-DE" sz="3000" dirty="0" err="1">
                <a:solidFill>
                  <a:schemeClr val="bg1"/>
                </a:solidFill>
                <a:effectLst/>
                <a:latin typeface="DIN Next LT Pro" panose="020B0503020203050203" pitchFamily="34" charset="77"/>
              </a:rPr>
              <a:t>inter</a:t>
            </a:r>
            <a:r>
              <a:rPr lang="de-DE" sz="3000" dirty="0">
                <a:solidFill>
                  <a:schemeClr val="bg1"/>
                </a:solidFill>
                <a:effectLst/>
                <a:latin typeface="DIN Next LT Pro" panose="020B0503020203050203" pitchFamily="34" charset="77"/>
              </a:rPr>
              <a:t>*:</a:t>
            </a:r>
          </a:p>
          <a:p>
            <a:r>
              <a:rPr lang="de-DE" sz="3000" dirty="0">
                <a:solidFill>
                  <a:schemeClr val="bg1"/>
                </a:solidFill>
                <a:effectLst/>
                <a:latin typeface="DIN Next LT Pro" panose="020B0503020203050203" pitchFamily="34" charset="77"/>
              </a:rPr>
              <a:t>angeborenen Variationen der körperlichen Geschlechtsmerkmale. Das betrifft zum Beispiel die Geschlechtsorgane, Hormonproduktion oder den Chromosomensatz, die </a:t>
            </a:r>
            <a:r>
              <a:rPr lang="de-DE" sz="3000" u="sng" dirty="0">
                <a:solidFill>
                  <a:schemeClr val="bg1"/>
                </a:solidFill>
                <a:effectLst/>
                <a:latin typeface="DIN Next LT Pro" panose="020B0503020203050203" pitchFamily="34" charset="77"/>
              </a:rPr>
              <a:t>Figur</a:t>
            </a:r>
            <a:r>
              <a:rPr lang="de-DE" sz="3000" dirty="0">
                <a:solidFill>
                  <a:schemeClr val="bg1"/>
                </a:solidFill>
                <a:effectLst/>
                <a:latin typeface="DIN Next LT Pro" panose="020B0503020203050203" pitchFamily="34" charset="77"/>
              </a:rPr>
              <a:t>, </a:t>
            </a:r>
            <a:r>
              <a:rPr lang="de-DE" sz="3000" u="sng" dirty="0">
                <a:solidFill>
                  <a:schemeClr val="bg1"/>
                </a:solidFill>
                <a:effectLst/>
                <a:latin typeface="DIN Next LT Pro" panose="020B0503020203050203" pitchFamily="34" charset="77"/>
              </a:rPr>
              <a:t>Haarverteilung</a:t>
            </a:r>
            <a:r>
              <a:rPr lang="de-DE" sz="3000" dirty="0">
                <a:solidFill>
                  <a:schemeClr val="bg1"/>
                </a:solidFill>
                <a:effectLst/>
                <a:latin typeface="DIN Next LT Pro" panose="020B0503020203050203" pitchFamily="34" charset="77"/>
              </a:rPr>
              <a:t> oder </a:t>
            </a:r>
            <a:r>
              <a:rPr lang="de-DE" sz="3000" u="sng" dirty="0">
                <a:solidFill>
                  <a:schemeClr val="bg1"/>
                </a:solidFill>
                <a:effectLst/>
                <a:latin typeface="DIN Next LT Pro" panose="020B0503020203050203" pitchFamily="34" charset="77"/>
              </a:rPr>
              <a:t>Muskelmasse</a:t>
            </a:r>
            <a:r>
              <a:rPr lang="de-DE" sz="3000" dirty="0">
                <a:solidFill>
                  <a:schemeClr val="bg1"/>
                </a:solidFill>
                <a:effectLst/>
                <a:latin typeface="DIN Next LT Pro" panose="020B0503020203050203" pitchFamily="34" charset="77"/>
              </a:rPr>
              <a:t>.</a:t>
            </a:r>
          </a:p>
          <a:p>
            <a:pPr marL="0" indent="0">
              <a:buNone/>
            </a:pPr>
            <a:endParaRPr lang="de-DE" sz="1400" dirty="0">
              <a:solidFill>
                <a:schemeClr val="bg1"/>
              </a:solidFill>
              <a:effectLst/>
              <a:latin typeface="DIN Next LT Pro" panose="020B0503020203050203" pitchFamily="34" charset="77"/>
            </a:endParaRPr>
          </a:p>
          <a:p>
            <a:pPr marL="0" indent="0">
              <a:buNone/>
            </a:pPr>
            <a:r>
              <a:rPr lang="de-DE" sz="3000" dirty="0">
                <a:solidFill>
                  <a:schemeClr val="bg1"/>
                </a:solidFill>
                <a:latin typeface="DIN Next LT Pro" panose="020B0503020203050203" pitchFamily="34" charset="77"/>
              </a:rPr>
              <a:t>Offizielle Zahlen: 0,01 - 0,0125%</a:t>
            </a:r>
          </a:p>
          <a:p>
            <a:pPr>
              <a:spcBef>
                <a:spcPts val="0"/>
              </a:spcBef>
            </a:pPr>
            <a:r>
              <a:rPr lang="de-DE" sz="3000" dirty="0">
                <a:solidFill>
                  <a:schemeClr val="bg1"/>
                </a:solidFill>
                <a:effectLst/>
                <a:latin typeface="DIN Next LT Pro" panose="020B0503020203050203" pitchFamily="34" charset="77"/>
              </a:rPr>
              <a:t>schwerwiegenden Abweichungen der Geschlechtsentwicklungen</a:t>
            </a:r>
            <a:endParaRPr lang="de-DE" sz="3000" dirty="0">
              <a:solidFill>
                <a:schemeClr val="bg1"/>
              </a:solidFill>
              <a:latin typeface="DIN Next LT Pro" panose="020B0503020203050203" pitchFamily="34" charset="77"/>
            </a:endParaRPr>
          </a:p>
        </p:txBody>
      </p:sp>
    </p:spTree>
    <p:extLst>
      <p:ext uri="{BB962C8B-B14F-4D97-AF65-F5344CB8AC3E}">
        <p14:creationId xmlns:p14="http://schemas.microsoft.com/office/powerpoint/2010/main" val="1718638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362E-F552-674F-4ACA-352A4FD97083}"/>
              </a:ext>
            </a:extLst>
          </p:cNvPr>
          <p:cNvSpPr txBox="1">
            <a:spLocks/>
          </p:cNvSpPr>
          <p:nvPr/>
        </p:nvSpPr>
        <p:spPr>
          <a:xfrm>
            <a:off x="838200" y="380527"/>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b="1" dirty="0">
                <a:solidFill>
                  <a:schemeClr val="bg1"/>
                </a:solidFill>
                <a:latin typeface="DIN Next LT Pro Bold" panose="020B0503020203050203" pitchFamily="34" charset="77"/>
              </a:rPr>
              <a:t>Gender</a:t>
            </a:r>
          </a:p>
        </p:txBody>
      </p:sp>
      <p:pic>
        <p:nvPicPr>
          <p:cNvPr id="5" name="Grafik 4" descr="Ein Bild, das Text, Screenshot, Design enthält.&#10;&#10;Automatisch generierte Beschreibung">
            <a:extLst>
              <a:ext uri="{FF2B5EF4-FFF2-40B4-BE49-F238E27FC236}">
                <a16:creationId xmlns:a16="http://schemas.microsoft.com/office/drawing/2014/main" id="{B0747280-F7C3-74A2-7E80-CB38BEF43A29}"/>
              </a:ext>
            </a:extLst>
          </p:cNvPr>
          <p:cNvPicPr>
            <a:picLocks noChangeAspect="1"/>
          </p:cNvPicPr>
          <p:nvPr/>
        </p:nvPicPr>
        <p:blipFill rotWithShape="1">
          <a:blip r:embed="rId2"/>
          <a:srcRect b="15250"/>
          <a:stretch/>
        </p:blipFill>
        <p:spPr>
          <a:xfrm>
            <a:off x="2209800" y="1533362"/>
            <a:ext cx="7772400" cy="4872673"/>
          </a:xfrm>
          <a:prstGeom prst="rect">
            <a:avLst/>
          </a:prstGeom>
        </p:spPr>
      </p:pic>
      <p:sp>
        <p:nvSpPr>
          <p:cNvPr id="6" name="Textfeld 5">
            <a:extLst>
              <a:ext uri="{FF2B5EF4-FFF2-40B4-BE49-F238E27FC236}">
                <a16:creationId xmlns:a16="http://schemas.microsoft.com/office/drawing/2014/main" id="{ED4402C0-01D7-EC78-C57A-1C3735573746}"/>
              </a:ext>
            </a:extLst>
          </p:cNvPr>
          <p:cNvSpPr txBox="1"/>
          <p:nvPr/>
        </p:nvSpPr>
        <p:spPr>
          <a:xfrm>
            <a:off x="2209800" y="6448897"/>
            <a:ext cx="9305925" cy="369332"/>
          </a:xfrm>
          <a:prstGeom prst="rect">
            <a:avLst/>
          </a:prstGeom>
          <a:noFill/>
        </p:spPr>
        <p:txBody>
          <a:bodyPr wrap="square" rtlCol="0">
            <a:spAutoFit/>
          </a:bodyPr>
          <a:lstStyle/>
          <a:p>
            <a:r>
              <a:rPr lang="de-DE" dirty="0">
                <a:solidFill>
                  <a:schemeClr val="bg1"/>
                </a:solidFill>
                <a:latin typeface="DIN Next LT Pro Medium" panose="020B0503020203050203" pitchFamily="34" charset="77"/>
              </a:rPr>
              <a:t>https://</a:t>
            </a:r>
            <a:r>
              <a:rPr lang="de-DE" dirty="0" err="1">
                <a:solidFill>
                  <a:schemeClr val="bg1"/>
                </a:solidFill>
                <a:latin typeface="DIN Next LT Pro Medium" panose="020B0503020203050203" pitchFamily="34" charset="77"/>
              </a:rPr>
              <a:t>lgbt.fandom.com</a:t>
            </a:r>
            <a:r>
              <a:rPr lang="de-DE" dirty="0">
                <a:solidFill>
                  <a:schemeClr val="bg1"/>
                </a:solidFill>
                <a:latin typeface="DIN Next LT Pro Medium" panose="020B0503020203050203" pitchFamily="34" charset="77"/>
              </a:rPr>
              <a:t>/de/</a:t>
            </a:r>
            <a:r>
              <a:rPr lang="de-DE" dirty="0" err="1">
                <a:solidFill>
                  <a:schemeClr val="bg1"/>
                </a:solidFill>
                <a:latin typeface="DIN Next LT Pro Medium" panose="020B0503020203050203" pitchFamily="34" charset="77"/>
              </a:rPr>
              <a:t>wiki</a:t>
            </a:r>
            <a:r>
              <a:rPr lang="de-DE" dirty="0">
                <a:solidFill>
                  <a:schemeClr val="bg1"/>
                </a:solidFill>
                <a:latin typeface="DIN Next LT Pro Medium" panose="020B0503020203050203" pitchFamily="34" charset="77"/>
              </a:rPr>
              <a:t>/Geschlechtsidentit%C3%A4ten</a:t>
            </a:r>
          </a:p>
        </p:txBody>
      </p:sp>
    </p:spTree>
    <p:extLst>
      <p:ext uri="{BB962C8B-B14F-4D97-AF65-F5344CB8AC3E}">
        <p14:creationId xmlns:p14="http://schemas.microsoft.com/office/powerpoint/2010/main" val="11310420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362E-F552-674F-4ACA-352A4FD97083}"/>
              </a:ext>
            </a:extLst>
          </p:cNvPr>
          <p:cNvSpPr txBox="1">
            <a:spLocks/>
          </p:cNvSpPr>
          <p:nvPr/>
        </p:nvSpPr>
        <p:spPr>
          <a:xfrm>
            <a:off x="838200" y="380527"/>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b="1" dirty="0">
                <a:solidFill>
                  <a:schemeClr val="bg1"/>
                </a:solidFill>
                <a:latin typeface="DIN Next LT Pro Bold" panose="020B0503020203050203" pitchFamily="34" charset="77"/>
              </a:rPr>
              <a:t>Gender</a:t>
            </a:r>
          </a:p>
        </p:txBody>
      </p:sp>
      <p:sp>
        <p:nvSpPr>
          <p:cNvPr id="4" name="Inhaltsplatzhalter 3">
            <a:extLst>
              <a:ext uri="{FF2B5EF4-FFF2-40B4-BE49-F238E27FC236}">
                <a16:creationId xmlns:a16="http://schemas.microsoft.com/office/drawing/2014/main" id="{97C716D0-BA0E-490E-D0A0-089C71E159E8}"/>
              </a:ext>
            </a:extLst>
          </p:cNvPr>
          <p:cNvSpPr txBox="1">
            <a:spLocks/>
          </p:cNvSpPr>
          <p:nvPr/>
        </p:nvSpPr>
        <p:spPr>
          <a:xfrm>
            <a:off x="838200" y="1580740"/>
            <a:ext cx="10515600" cy="3243051"/>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4400" i="1" dirty="0">
                <a:solidFill>
                  <a:schemeClr val="bg1"/>
                </a:solidFill>
                <a:effectLst/>
                <a:latin typeface="DIN Next LT Pro" panose="020B0503020203050203" pitchFamily="34" charset="77"/>
              </a:rPr>
              <a:t>Wenn nur noch Models &amp; Filmstars zu den binären Geschlechter passen, dann brauchen wir ein Umdenken, ja…</a:t>
            </a:r>
            <a:endParaRPr lang="de-DE" sz="4400" i="1" dirty="0">
              <a:solidFill>
                <a:schemeClr val="bg1"/>
              </a:solidFill>
              <a:latin typeface="DIN Next LT Pro" panose="020B0503020203050203" pitchFamily="34" charset="77"/>
            </a:endParaRPr>
          </a:p>
        </p:txBody>
      </p:sp>
    </p:spTree>
    <p:extLst>
      <p:ext uri="{BB962C8B-B14F-4D97-AF65-F5344CB8AC3E}">
        <p14:creationId xmlns:p14="http://schemas.microsoft.com/office/powerpoint/2010/main" val="36730257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362E-F552-674F-4ACA-352A4FD97083}"/>
              </a:ext>
            </a:extLst>
          </p:cNvPr>
          <p:cNvSpPr txBox="1">
            <a:spLocks/>
          </p:cNvSpPr>
          <p:nvPr/>
        </p:nvSpPr>
        <p:spPr>
          <a:xfrm>
            <a:off x="838200" y="380527"/>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b="1" dirty="0">
                <a:solidFill>
                  <a:schemeClr val="bg1"/>
                </a:solidFill>
                <a:latin typeface="DIN Next LT Pro Bold" panose="020B0503020203050203" pitchFamily="34" charset="77"/>
              </a:rPr>
              <a:t>Gender</a:t>
            </a:r>
          </a:p>
        </p:txBody>
      </p:sp>
      <p:sp>
        <p:nvSpPr>
          <p:cNvPr id="4" name="Inhaltsplatzhalter 3">
            <a:extLst>
              <a:ext uri="{FF2B5EF4-FFF2-40B4-BE49-F238E27FC236}">
                <a16:creationId xmlns:a16="http://schemas.microsoft.com/office/drawing/2014/main" id="{97C716D0-BA0E-490E-D0A0-089C71E159E8}"/>
              </a:ext>
            </a:extLst>
          </p:cNvPr>
          <p:cNvSpPr txBox="1">
            <a:spLocks/>
          </p:cNvSpPr>
          <p:nvPr/>
        </p:nvSpPr>
        <p:spPr>
          <a:xfrm>
            <a:off x="838200" y="1540984"/>
            <a:ext cx="10515600" cy="3243051"/>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4400" i="1" dirty="0">
                <a:solidFill>
                  <a:schemeClr val="bg1"/>
                </a:solidFill>
                <a:effectLst/>
                <a:latin typeface="DIN Next LT Pro" panose="020B0503020203050203" pitchFamily="34" charset="77"/>
              </a:rPr>
              <a:t>Gott hat zwei Geschlechter erschaffen,</a:t>
            </a:r>
          </a:p>
          <a:p>
            <a:pPr marL="0" indent="0" algn="ctr">
              <a:buNone/>
            </a:pPr>
            <a:r>
              <a:rPr lang="de-DE" sz="4400" i="1" dirty="0">
                <a:solidFill>
                  <a:schemeClr val="bg1"/>
                </a:solidFill>
                <a:effectLst/>
                <a:latin typeface="DIN Next LT Pro" panose="020B0503020203050203" pitchFamily="34" charset="77"/>
              </a:rPr>
              <a:t>aber nicht zwei Geschlechter-Klischees.</a:t>
            </a:r>
            <a:endParaRPr lang="de-DE" sz="4400" i="1" dirty="0">
              <a:solidFill>
                <a:schemeClr val="bg1"/>
              </a:solidFill>
              <a:latin typeface="DIN Next LT Pro" panose="020B0503020203050203" pitchFamily="34" charset="77"/>
            </a:endParaRPr>
          </a:p>
        </p:txBody>
      </p:sp>
    </p:spTree>
    <p:extLst>
      <p:ext uri="{BB962C8B-B14F-4D97-AF65-F5344CB8AC3E}">
        <p14:creationId xmlns:p14="http://schemas.microsoft.com/office/powerpoint/2010/main" val="1837503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362E-F552-674F-4ACA-352A4FD97083}"/>
              </a:ext>
            </a:extLst>
          </p:cNvPr>
          <p:cNvSpPr txBox="1">
            <a:spLocks/>
          </p:cNvSpPr>
          <p:nvPr/>
        </p:nvSpPr>
        <p:spPr>
          <a:xfrm>
            <a:off x="838200" y="651994"/>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b="1" dirty="0">
                <a:solidFill>
                  <a:schemeClr val="bg1"/>
                </a:solidFill>
                <a:latin typeface="DIN Next LT Pro Bold" panose="020B0503020203050203" pitchFamily="34" charset="77"/>
              </a:rPr>
              <a:t>Lebenslange Enthaltsamkeit</a:t>
            </a:r>
          </a:p>
        </p:txBody>
      </p:sp>
      <p:sp>
        <p:nvSpPr>
          <p:cNvPr id="4" name="Inhaltsplatzhalter 3">
            <a:extLst>
              <a:ext uri="{FF2B5EF4-FFF2-40B4-BE49-F238E27FC236}">
                <a16:creationId xmlns:a16="http://schemas.microsoft.com/office/drawing/2014/main" id="{97C716D0-BA0E-490E-D0A0-089C71E159E8}"/>
              </a:ext>
            </a:extLst>
          </p:cNvPr>
          <p:cNvSpPr txBox="1">
            <a:spLocks/>
          </p:cNvSpPr>
          <p:nvPr/>
        </p:nvSpPr>
        <p:spPr>
          <a:xfrm>
            <a:off x="838200" y="2112494"/>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de-DE" sz="4000" dirty="0">
                <a:solidFill>
                  <a:schemeClr val="bg1"/>
                </a:solidFill>
                <a:latin typeface="DIN Next LT Pro" panose="020B0503020203050203" pitchFamily="34" charset="77"/>
              </a:rPr>
              <a:t>Manche werden unfähig zur Ehe geboren, andere werden von Menschen dazu unfähig gemacht, und wieder andere haben sich dafür entschieden, um des Himmelreiches willen nicht zu heiraten. </a:t>
            </a:r>
            <a:r>
              <a:rPr lang="de-DE" sz="4000" i="1" dirty="0">
                <a:solidFill>
                  <a:schemeClr val="bg1"/>
                </a:solidFill>
                <a:latin typeface="DIN Next LT Pro Italic" panose="020B0503020203050203" pitchFamily="34" charset="77"/>
              </a:rPr>
              <a:t>– Matthäus 19,12</a:t>
            </a:r>
          </a:p>
        </p:txBody>
      </p:sp>
    </p:spTree>
    <p:extLst>
      <p:ext uri="{BB962C8B-B14F-4D97-AF65-F5344CB8AC3E}">
        <p14:creationId xmlns:p14="http://schemas.microsoft.com/office/powerpoint/2010/main" val="31726353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362E-F552-674F-4ACA-352A4FD97083}"/>
              </a:ext>
            </a:extLst>
          </p:cNvPr>
          <p:cNvSpPr txBox="1">
            <a:spLocks/>
          </p:cNvSpPr>
          <p:nvPr/>
        </p:nvSpPr>
        <p:spPr>
          <a:xfrm>
            <a:off x="838200" y="426708"/>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e-DE" sz="6000" b="1" dirty="0">
                <a:solidFill>
                  <a:schemeClr val="bg1"/>
                </a:solidFill>
                <a:latin typeface="DIN Next LT Pro Bold" panose="020B0503020203050203" pitchFamily="34" charset="77"/>
              </a:rPr>
              <a:t>Vergänglichkeit unserer Körpers</a:t>
            </a:r>
          </a:p>
        </p:txBody>
      </p:sp>
      <p:sp>
        <p:nvSpPr>
          <p:cNvPr id="4" name="Inhaltsplatzhalter 3">
            <a:extLst>
              <a:ext uri="{FF2B5EF4-FFF2-40B4-BE49-F238E27FC236}">
                <a16:creationId xmlns:a16="http://schemas.microsoft.com/office/drawing/2014/main" id="{97C716D0-BA0E-490E-D0A0-089C71E159E8}"/>
              </a:ext>
            </a:extLst>
          </p:cNvPr>
          <p:cNvSpPr txBox="1">
            <a:spLocks/>
          </p:cNvSpPr>
          <p:nvPr/>
        </p:nvSpPr>
        <p:spPr>
          <a:xfrm>
            <a:off x="838200" y="1842052"/>
            <a:ext cx="10515600" cy="501594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20000"/>
              </a:lnSpc>
              <a:buFont typeface="Arial" panose="020B0604020202020204" pitchFamily="34" charset="0"/>
              <a:buNone/>
            </a:pPr>
            <a:r>
              <a:rPr lang="de-DE" sz="4000" dirty="0">
                <a:solidFill>
                  <a:schemeClr val="bg1"/>
                </a:solidFill>
                <a:latin typeface="DIN Next LT Pro" panose="020B0503020203050203" pitchFamily="34" charset="77"/>
              </a:rPr>
              <a:t>44 Begraben wird unser irdischer Körper; aber auferstehen werden wir mit einem Körper, der von unvergänglichem Leben erfüllt ist. Denn wie es einen sterblichen Körper gibt, so gibt es auch einen unsterblichen.</a:t>
            </a:r>
          </a:p>
          <a:p>
            <a:pPr marL="457200" lvl="1" indent="0">
              <a:lnSpc>
                <a:spcPct val="120000"/>
              </a:lnSpc>
              <a:buFont typeface="Arial" panose="020B0604020202020204" pitchFamily="34" charset="0"/>
              <a:buNone/>
            </a:pPr>
            <a:r>
              <a:rPr lang="de-DE" sz="4000" dirty="0">
                <a:solidFill>
                  <a:schemeClr val="bg1"/>
                </a:solidFill>
                <a:latin typeface="DIN Next LT Pro" panose="020B0503020203050203" pitchFamily="34" charset="77"/>
              </a:rPr>
              <a:t>45 In der Heiligen Schrift heißt es ja von Adam, dem ersten Menschen, dass er »ein lebendiges Wesen« wurde. Er trug jedoch nur irdisches Leben in sich. Aber Christus, der letzte Adam, war erfüllt vom Geist Gottes, der unvergängliches Leben schenkt.</a:t>
            </a:r>
          </a:p>
          <a:p>
            <a:pPr marL="457200" lvl="1" indent="0">
              <a:lnSpc>
                <a:spcPct val="120000"/>
              </a:lnSpc>
              <a:buFont typeface="Arial" panose="020B0604020202020204" pitchFamily="34" charset="0"/>
              <a:buNone/>
            </a:pPr>
            <a:r>
              <a:rPr lang="de-DE" sz="4000" dirty="0">
                <a:solidFill>
                  <a:schemeClr val="bg1"/>
                </a:solidFill>
                <a:latin typeface="DIN Next LT Pro" panose="020B0503020203050203" pitchFamily="34" charset="77"/>
              </a:rPr>
              <a:t>46 Zuerst kommt der irdische Körper, und dann erst der unvergängliche – nicht umgekehrt. – </a:t>
            </a:r>
            <a:r>
              <a:rPr lang="de-DE" sz="4000" i="1" dirty="0">
                <a:solidFill>
                  <a:schemeClr val="bg1"/>
                </a:solidFill>
                <a:latin typeface="DIN Next LT Pro" panose="020B0503020203050203" pitchFamily="34" charset="77"/>
              </a:rPr>
              <a:t>1. Korinther 15</a:t>
            </a:r>
            <a:endParaRPr lang="de-DE" sz="4000" i="1" dirty="0">
              <a:solidFill>
                <a:schemeClr val="bg1"/>
              </a:solidFill>
              <a:latin typeface="DIN Next LT Pro Italic" panose="020B0503020203050203" pitchFamily="34" charset="77"/>
            </a:endParaRPr>
          </a:p>
        </p:txBody>
      </p:sp>
    </p:spTree>
    <p:extLst>
      <p:ext uri="{BB962C8B-B14F-4D97-AF65-F5344CB8AC3E}">
        <p14:creationId xmlns:p14="http://schemas.microsoft.com/office/powerpoint/2010/main" val="2882433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D7C513-B9CF-3CDA-EEBB-4389F290B574}"/>
              </a:ext>
            </a:extLst>
          </p:cNvPr>
          <p:cNvSpPr>
            <a:spLocks noGrp="1"/>
          </p:cNvSpPr>
          <p:nvPr>
            <p:ph type="title"/>
          </p:nvPr>
        </p:nvSpPr>
        <p:spPr/>
        <p:txBody>
          <a:bodyPr/>
          <a:lstStyle/>
          <a:p>
            <a:r>
              <a:rPr lang="de-DE" b="1" dirty="0">
                <a:solidFill>
                  <a:schemeClr val="bg1"/>
                </a:solidFill>
                <a:latin typeface="Bahnschrift" panose="020B0502040204020203" pitchFamily="34" charset="0"/>
              </a:rPr>
              <a:t>1. Korinther 6</a:t>
            </a:r>
          </a:p>
        </p:txBody>
      </p:sp>
      <p:sp>
        <p:nvSpPr>
          <p:cNvPr id="4" name="Inhaltsplatzhalter 3">
            <a:extLst>
              <a:ext uri="{FF2B5EF4-FFF2-40B4-BE49-F238E27FC236}">
                <a16:creationId xmlns:a16="http://schemas.microsoft.com/office/drawing/2014/main" id="{2C41E406-00F4-993B-51E5-2FEE83746D9A}"/>
              </a:ext>
            </a:extLst>
          </p:cNvPr>
          <p:cNvSpPr>
            <a:spLocks noGrp="1"/>
          </p:cNvSpPr>
          <p:nvPr>
            <p:ph idx="1"/>
          </p:nvPr>
        </p:nvSpPr>
        <p:spPr>
          <a:xfrm>
            <a:off x="1391478" y="1690688"/>
            <a:ext cx="9409044" cy="4351338"/>
          </a:xfrm>
        </p:spPr>
        <p:txBody>
          <a:bodyPr/>
          <a:lstStyle/>
          <a:p>
            <a:pPr marL="0" indent="0">
              <a:lnSpc>
                <a:spcPct val="100000"/>
              </a:lnSpc>
              <a:buNone/>
            </a:pPr>
            <a:r>
              <a:rPr lang="de-DE" dirty="0">
                <a:solidFill>
                  <a:schemeClr val="bg1"/>
                </a:solidFill>
                <a:latin typeface="Bahnschrift" panose="020B0502040204020203" pitchFamily="34" charset="0"/>
              </a:rPr>
              <a:t>19 Oder habt ihr etwa vergessen, dass euer Körper ein Tempel des Heiligen Geistes ist, der in euch wohnt und den euch Gott gegeben hat? Ihr gehört also nicht mehr euch selbst.</a:t>
            </a:r>
          </a:p>
          <a:p>
            <a:pPr marL="0" indent="0">
              <a:lnSpc>
                <a:spcPct val="100000"/>
              </a:lnSpc>
              <a:buNone/>
            </a:pPr>
            <a:r>
              <a:rPr lang="de-DE" dirty="0">
                <a:solidFill>
                  <a:schemeClr val="bg1"/>
                </a:solidFill>
                <a:latin typeface="Bahnschrift" panose="020B0502040204020203" pitchFamily="34" charset="0"/>
              </a:rPr>
              <a:t>20 Gott hat euch freigekauft, damit ihr ihm gehört; lebt deshalb so, dass ihr mit eurem Körper Gott Ehre bereitet.</a:t>
            </a:r>
          </a:p>
        </p:txBody>
      </p:sp>
    </p:spTree>
    <p:extLst>
      <p:ext uri="{BB962C8B-B14F-4D97-AF65-F5344CB8AC3E}">
        <p14:creationId xmlns:p14="http://schemas.microsoft.com/office/powerpoint/2010/main" val="37695894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F362E-F552-674F-4ACA-352A4FD97083}"/>
              </a:ext>
            </a:extLst>
          </p:cNvPr>
          <p:cNvSpPr txBox="1">
            <a:spLocks/>
          </p:cNvSpPr>
          <p:nvPr/>
        </p:nvSpPr>
        <p:spPr>
          <a:xfrm>
            <a:off x="838200" y="270305"/>
            <a:ext cx="10515600" cy="132556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e-DE" sz="5400" b="1" u="sng" dirty="0">
                <a:solidFill>
                  <a:schemeClr val="bg1"/>
                </a:solidFill>
                <a:latin typeface="Bahnschrift" panose="020B0502040204020203" pitchFamily="34" charset="0"/>
              </a:rPr>
              <a:t>Zusammenfassung</a:t>
            </a:r>
          </a:p>
        </p:txBody>
      </p:sp>
      <p:sp>
        <p:nvSpPr>
          <p:cNvPr id="4" name="Inhaltsplatzhalter 3">
            <a:extLst>
              <a:ext uri="{FF2B5EF4-FFF2-40B4-BE49-F238E27FC236}">
                <a16:creationId xmlns:a16="http://schemas.microsoft.com/office/drawing/2014/main" id="{97C716D0-BA0E-490E-D0A0-089C71E159E8}"/>
              </a:ext>
            </a:extLst>
          </p:cNvPr>
          <p:cNvSpPr txBox="1">
            <a:spLocks/>
          </p:cNvSpPr>
          <p:nvPr/>
        </p:nvSpPr>
        <p:spPr>
          <a:xfrm>
            <a:off x="418453" y="1591626"/>
            <a:ext cx="11298265" cy="4876800"/>
          </a:xfrm>
          <a:prstGeom prst="rect">
            <a:avLst/>
          </a:prstGeom>
        </p:spPr>
        <p:txBody>
          <a:bodyPr numCol="1">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buNone/>
            </a:pPr>
            <a:r>
              <a:rPr lang="de-DE" sz="6000" b="1" dirty="0">
                <a:solidFill>
                  <a:schemeClr val="bg1"/>
                </a:solidFill>
                <a:latin typeface="Bahnschrift" panose="020B0502040204020203" pitchFamily="34" charset="0"/>
              </a:rPr>
              <a:t>Liebe ≠ Liebe	</a:t>
            </a:r>
          </a:p>
          <a:p>
            <a:pPr marL="0" indent="0" algn="ctr">
              <a:lnSpc>
                <a:spcPct val="110000"/>
              </a:lnSpc>
              <a:buNone/>
            </a:pPr>
            <a:r>
              <a:rPr lang="de-DE" sz="6000" b="1" dirty="0">
                <a:solidFill>
                  <a:schemeClr val="bg1"/>
                </a:solidFill>
                <a:latin typeface="Bahnschrift" panose="020B0502040204020203" pitchFamily="34" charset="0"/>
              </a:rPr>
              <a:t>	Glück ≠ Beziehung &amp; Sex</a:t>
            </a:r>
          </a:p>
          <a:p>
            <a:pPr marL="0" indent="0" algn="ctr">
              <a:lnSpc>
                <a:spcPct val="110000"/>
              </a:lnSpc>
              <a:buNone/>
            </a:pPr>
            <a:r>
              <a:rPr lang="de-DE" sz="6000" b="1" dirty="0">
                <a:solidFill>
                  <a:schemeClr val="bg1"/>
                </a:solidFill>
                <a:latin typeface="Bahnschrift" panose="020B0502040204020203" pitchFamily="34" charset="0"/>
              </a:rPr>
              <a:t>Single ≠ wertlos</a:t>
            </a:r>
          </a:p>
          <a:p>
            <a:pPr marL="0" indent="0" algn="ctr">
              <a:lnSpc>
                <a:spcPct val="110000"/>
              </a:lnSpc>
              <a:buNone/>
            </a:pPr>
            <a:r>
              <a:rPr lang="de-DE" sz="6000" b="1" dirty="0">
                <a:solidFill>
                  <a:schemeClr val="bg1"/>
                </a:solidFill>
                <a:latin typeface="Bahnschrift" panose="020B0502040204020203" pitchFamily="34" charset="0"/>
              </a:rPr>
              <a:t>Gefühle ≠ Wahrheit</a:t>
            </a:r>
          </a:p>
          <a:p>
            <a:pPr marL="0" indent="0" algn="ctr">
              <a:lnSpc>
                <a:spcPct val="110000"/>
              </a:lnSpc>
              <a:buNone/>
            </a:pPr>
            <a:r>
              <a:rPr lang="de-DE" sz="6000" b="1" dirty="0">
                <a:solidFill>
                  <a:schemeClr val="bg1"/>
                </a:solidFill>
                <a:latin typeface="Bahnschrift" panose="020B0502040204020203" pitchFamily="34" charset="0"/>
              </a:rPr>
              <a:t>Dein Leben hier ≠ alles</a:t>
            </a:r>
          </a:p>
        </p:txBody>
      </p:sp>
    </p:spTree>
    <p:extLst>
      <p:ext uri="{BB962C8B-B14F-4D97-AF65-F5344CB8AC3E}">
        <p14:creationId xmlns:p14="http://schemas.microsoft.com/office/powerpoint/2010/main" val="27573836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Grafik 3" descr="Ein Bild, das Text, Screenshot, Säugetier, Design enthält.&#10;&#10;Automatisch generierte Beschreibung">
            <a:extLst>
              <a:ext uri="{FF2B5EF4-FFF2-40B4-BE49-F238E27FC236}">
                <a16:creationId xmlns:a16="http://schemas.microsoft.com/office/drawing/2014/main" id="{6855D648-0E0A-D364-A803-0BE48F64CA05}"/>
              </a:ext>
            </a:extLst>
          </p:cNvPr>
          <p:cNvPicPr>
            <a:picLocks noChangeAspect="1"/>
          </p:cNvPicPr>
          <p:nvPr/>
        </p:nvPicPr>
        <p:blipFill rotWithShape="1">
          <a:blip r:embed="rId2"/>
          <a:srcRect t="4865" b="4898"/>
          <a:stretch/>
        </p:blipFill>
        <p:spPr>
          <a:xfrm>
            <a:off x="20" y="-17930"/>
            <a:ext cx="12191980" cy="6875929"/>
          </a:xfrm>
          <a:prstGeom prst="rect">
            <a:avLst/>
          </a:prstGeom>
        </p:spPr>
      </p:pic>
    </p:spTree>
    <p:extLst>
      <p:ext uri="{BB962C8B-B14F-4D97-AF65-F5344CB8AC3E}">
        <p14:creationId xmlns:p14="http://schemas.microsoft.com/office/powerpoint/2010/main" val="1047510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3" name="Title 12">
            <a:extLst>
              <a:ext uri="{FF2B5EF4-FFF2-40B4-BE49-F238E27FC236}">
                <a16:creationId xmlns:a16="http://schemas.microsoft.com/office/drawing/2014/main" id="{FF7E9A18-8CA4-CC43-9C6C-5F4821FC598A}"/>
              </a:ext>
            </a:extLst>
          </p:cNvPr>
          <p:cNvSpPr txBox="1">
            <a:spLocks/>
          </p:cNvSpPr>
          <p:nvPr/>
        </p:nvSpPr>
        <p:spPr>
          <a:xfrm>
            <a:off x="1783443" y="1400175"/>
            <a:ext cx="6640286" cy="15287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6000" b="1" dirty="0">
              <a:solidFill>
                <a:schemeClr val="bg1"/>
              </a:solidFill>
            </a:endParaRPr>
          </a:p>
        </p:txBody>
      </p:sp>
      <p:sp>
        <p:nvSpPr>
          <p:cNvPr id="8" name="Dreieck 7">
            <a:extLst>
              <a:ext uri="{FF2B5EF4-FFF2-40B4-BE49-F238E27FC236}">
                <a16:creationId xmlns:a16="http://schemas.microsoft.com/office/drawing/2014/main" id="{CC687D6D-8034-6D5A-CC98-F4188B1CEE9A}"/>
              </a:ext>
            </a:extLst>
          </p:cNvPr>
          <p:cNvSpPr/>
          <p:nvPr/>
        </p:nvSpPr>
        <p:spPr>
          <a:xfrm>
            <a:off x="2735164" y="849086"/>
            <a:ext cx="6289567" cy="5163807"/>
          </a:xfrm>
          <a:prstGeom prst="triangl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 name="Textfeld 11">
            <a:extLst>
              <a:ext uri="{FF2B5EF4-FFF2-40B4-BE49-F238E27FC236}">
                <a16:creationId xmlns:a16="http://schemas.microsoft.com/office/drawing/2014/main" id="{2A0E5B5C-DE78-A876-A64C-3B673E411603}"/>
              </a:ext>
            </a:extLst>
          </p:cNvPr>
          <p:cNvSpPr txBox="1"/>
          <p:nvPr/>
        </p:nvSpPr>
        <p:spPr>
          <a:xfrm>
            <a:off x="4726256" y="1934612"/>
            <a:ext cx="2312894" cy="954107"/>
          </a:xfrm>
          <a:prstGeom prst="rect">
            <a:avLst/>
          </a:prstGeom>
          <a:noFill/>
        </p:spPr>
        <p:txBody>
          <a:bodyPr wrap="square" rtlCol="0">
            <a:spAutoFit/>
          </a:bodyPr>
          <a:lstStyle/>
          <a:p>
            <a:pPr algn="ctr"/>
            <a:r>
              <a:rPr lang="de-DE" sz="3600" dirty="0">
                <a:solidFill>
                  <a:srgbClr val="0D5778"/>
                </a:solidFill>
                <a:latin typeface="DIN Next LT Pro Medium" panose="020B0503020203050203" pitchFamily="34" charset="77"/>
              </a:rPr>
              <a:t>Ethik</a:t>
            </a:r>
          </a:p>
          <a:p>
            <a:pPr algn="ctr"/>
            <a:r>
              <a:rPr lang="de-DE" sz="2000" dirty="0">
                <a:solidFill>
                  <a:srgbClr val="0D5778"/>
                </a:solidFill>
                <a:latin typeface="DIN Next LT Pro Medium" panose="020B0503020203050203" pitchFamily="34" charset="77"/>
              </a:rPr>
              <a:t>Was soll ich tun?</a:t>
            </a:r>
          </a:p>
        </p:txBody>
      </p:sp>
      <p:sp>
        <p:nvSpPr>
          <p:cNvPr id="13" name="Textfeld 12">
            <a:extLst>
              <a:ext uri="{FF2B5EF4-FFF2-40B4-BE49-F238E27FC236}">
                <a16:creationId xmlns:a16="http://schemas.microsoft.com/office/drawing/2014/main" id="{9FD6CEAF-43A7-C132-5285-8BC2A1F2F388}"/>
              </a:ext>
            </a:extLst>
          </p:cNvPr>
          <p:cNvSpPr txBox="1"/>
          <p:nvPr/>
        </p:nvSpPr>
        <p:spPr>
          <a:xfrm>
            <a:off x="3961694" y="4818321"/>
            <a:ext cx="3836505" cy="954107"/>
          </a:xfrm>
          <a:prstGeom prst="rect">
            <a:avLst/>
          </a:prstGeom>
          <a:noFill/>
        </p:spPr>
        <p:txBody>
          <a:bodyPr wrap="square" rtlCol="0">
            <a:spAutoFit/>
          </a:bodyPr>
          <a:lstStyle/>
          <a:p>
            <a:pPr algn="ctr"/>
            <a:r>
              <a:rPr lang="de-DE" sz="3600" dirty="0">
                <a:solidFill>
                  <a:srgbClr val="0D5778"/>
                </a:solidFill>
                <a:latin typeface="DIN Next LT Pro Medium" panose="020B0503020203050203" pitchFamily="34" charset="77"/>
              </a:rPr>
              <a:t>Weltanschauung</a:t>
            </a:r>
          </a:p>
          <a:p>
            <a:pPr algn="ctr"/>
            <a:r>
              <a:rPr lang="de-DE" sz="2000" dirty="0">
                <a:solidFill>
                  <a:srgbClr val="0D5778"/>
                </a:solidFill>
                <a:latin typeface="DIN Next LT Pro Medium" panose="020B0503020203050203" pitchFamily="34" charset="77"/>
              </a:rPr>
              <a:t>Warum macht das alles Sinn?</a:t>
            </a:r>
          </a:p>
        </p:txBody>
      </p:sp>
      <p:cxnSp>
        <p:nvCxnSpPr>
          <p:cNvPr id="2" name="Gerade Verbindung 1">
            <a:extLst>
              <a:ext uri="{FF2B5EF4-FFF2-40B4-BE49-F238E27FC236}">
                <a16:creationId xmlns:a16="http://schemas.microsoft.com/office/drawing/2014/main" id="{9E6C486B-E9CE-6E03-3776-00D9F3623AEF}"/>
              </a:ext>
            </a:extLst>
          </p:cNvPr>
          <p:cNvCxnSpPr/>
          <p:nvPr/>
        </p:nvCxnSpPr>
        <p:spPr>
          <a:xfrm>
            <a:off x="1174376" y="3215522"/>
            <a:ext cx="9843247" cy="0"/>
          </a:xfrm>
          <a:prstGeom prst="line">
            <a:avLst/>
          </a:prstGeom>
          <a:ln w="82550">
            <a:solidFill>
              <a:srgbClr val="0D5778"/>
            </a:solidFill>
          </a:ln>
        </p:spPr>
        <p:style>
          <a:lnRef idx="1">
            <a:schemeClr val="accent1"/>
          </a:lnRef>
          <a:fillRef idx="0">
            <a:schemeClr val="accent1"/>
          </a:fillRef>
          <a:effectRef idx="0">
            <a:schemeClr val="accent1"/>
          </a:effectRef>
          <a:fontRef idx="minor">
            <a:schemeClr val="tx1"/>
          </a:fontRef>
        </p:style>
      </p:cxnSp>
      <p:cxnSp>
        <p:nvCxnSpPr>
          <p:cNvPr id="4" name="Gerade Verbindung 3">
            <a:extLst>
              <a:ext uri="{FF2B5EF4-FFF2-40B4-BE49-F238E27FC236}">
                <a16:creationId xmlns:a16="http://schemas.microsoft.com/office/drawing/2014/main" id="{20818C21-7712-4A90-BE89-161EC1210DE1}"/>
              </a:ext>
            </a:extLst>
          </p:cNvPr>
          <p:cNvCxnSpPr/>
          <p:nvPr/>
        </p:nvCxnSpPr>
        <p:spPr>
          <a:xfrm>
            <a:off x="1280118" y="4538794"/>
            <a:ext cx="9843247" cy="0"/>
          </a:xfrm>
          <a:prstGeom prst="line">
            <a:avLst/>
          </a:prstGeom>
          <a:ln w="82550">
            <a:solidFill>
              <a:srgbClr val="0D5778"/>
            </a:solidFill>
          </a:ln>
        </p:spPr>
        <p:style>
          <a:lnRef idx="1">
            <a:schemeClr val="accent1"/>
          </a:lnRef>
          <a:fillRef idx="0">
            <a:schemeClr val="accent1"/>
          </a:fillRef>
          <a:effectRef idx="0">
            <a:schemeClr val="accent1"/>
          </a:effectRef>
          <a:fontRef idx="minor">
            <a:schemeClr val="tx1"/>
          </a:fontRef>
        </p:style>
      </p:cxnSp>
      <p:sp>
        <p:nvSpPr>
          <p:cNvPr id="5" name="Textfeld 4">
            <a:extLst>
              <a:ext uri="{FF2B5EF4-FFF2-40B4-BE49-F238E27FC236}">
                <a16:creationId xmlns:a16="http://schemas.microsoft.com/office/drawing/2014/main" id="{B1344357-D59F-BD17-4B5E-66749999E5D7}"/>
              </a:ext>
            </a:extLst>
          </p:cNvPr>
          <p:cNvSpPr txBox="1"/>
          <p:nvPr/>
        </p:nvSpPr>
        <p:spPr>
          <a:xfrm>
            <a:off x="3944364" y="3410121"/>
            <a:ext cx="3836505" cy="954107"/>
          </a:xfrm>
          <a:prstGeom prst="rect">
            <a:avLst/>
          </a:prstGeom>
          <a:noFill/>
        </p:spPr>
        <p:txBody>
          <a:bodyPr wrap="square" rtlCol="0">
            <a:spAutoFit/>
          </a:bodyPr>
          <a:lstStyle/>
          <a:p>
            <a:pPr algn="ctr"/>
            <a:r>
              <a:rPr lang="de-DE" sz="3600" dirty="0">
                <a:solidFill>
                  <a:srgbClr val="0D5778"/>
                </a:solidFill>
                <a:latin typeface="DIN Next LT Pro Medium" panose="020B0503020203050203" pitchFamily="34" charset="77"/>
              </a:rPr>
              <a:t>Wertvorstellung</a:t>
            </a:r>
          </a:p>
          <a:p>
            <a:pPr algn="ctr"/>
            <a:r>
              <a:rPr lang="de-DE" sz="2000" dirty="0">
                <a:solidFill>
                  <a:srgbClr val="0D5778"/>
                </a:solidFill>
                <a:latin typeface="DIN Next LT Pro Medium" panose="020B0503020203050203" pitchFamily="34" charset="77"/>
              </a:rPr>
              <a:t>Warum fühlt sich das richtig an?</a:t>
            </a:r>
          </a:p>
        </p:txBody>
      </p:sp>
    </p:spTree>
    <p:extLst>
      <p:ext uri="{BB962C8B-B14F-4D97-AF65-F5344CB8AC3E}">
        <p14:creationId xmlns:p14="http://schemas.microsoft.com/office/powerpoint/2010/main" val="21518384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82B30CD9-63A4-0CC8-6418-C6683719E280}"/>
              </a:ext>
            </a:extLst>
          </p:cNvPr>
          <p:cNvSpPr>
            <a:spLocks noGrp="1"/>
          </p:cNvSpPr>
          <p:nvPr>
            <p:ph sz="half" idx="1"/>
          </p:nvPr>
        </p:nvSpPr>
        <p:spPr>
          <a:xfrm>
            <a:off x="914400" y="2113613"/>
            <a:ext cx="5181600" cy="3853488"/>
          </a:xfrm>
        </p:spPr>
        <p:txBody>
          <a:bodyPr>
            <a:normAutofit/>
          </a:bodyPr>
          <a:lstStyle/>
          <a:p>
            <a:pPr marL="0" indent="0">
              <a:buNone/>
            </a:pPr>
            <a:r>
              <a:rPr lang="de-DE" sz="3600" dirty="0">
                <a:solidFill>
                  <a:schemeClr val="bg1"/>
                </a:solidFill>
                <a:effectLst/>
                <a:latin typeface="DIN Next LT Pro Medium" panose="020B0503020203050203" pitchFamily="34" charset="77"/>
              </a:rPr>
              <a:t>Prof. Dr. Armin Baum</a:t>
            </a:r>
          </a:p>
          <a:p>
            <a:pPr marL="0" indent="0">
              <a:buNone/>
            </a:pPr>
            <a:endParaRPr lang="de-DE" sz="3600" dirty="0">
              <a:solidFill>
                <a:schemeClr val="bg1"/>
              </a:solidFill>
              <a:effectLst/>
              <a:latin typeface="DIN Next LT Pro Medium" panose="020B0503020203050203" pitchFamily="34" charset="77"/>
            </a:endParaRPr>
          </a:p>
          <a:p>
            <a:pPr marL="0" indent="0">
              <a:buNone/>
            </a:pPr>
            <a:r>
              <a:rPr lang="de-DE" sz="3600" dirty="0">
                <a:solidFill>
                  <a:schemeClr val="bg1"/>
                </a:solidFill>
                <a:effectLst/>
                <a:latin typeface="DIN Next LT Pro Medium" panose="020B0503020203050203" pitchFamily="34" charset="77"/>
              </a:rPr>
              <a:t>Sexuelle </a:t>
            </a:r>
            <a:r>
              <a:rPr lang="de-DE" sz="3600" dirty="0" err="1">
                <a:solidFill>
                  <a:schemeClr val="bg1"/>
                </a:solidFill>
                <a:effectLst/>
                <a:latin typeface="DIN Next LT Pro Medium" panose="020B0503020203050203" pitchFamily="34" charset="77"/>
              </a:rPr>
              <a:t>Orienterung</a:t>
            </a:r>
            <a:r>
              <a:rPr lang="de-DE" sz="3600" dirty="0">
                <a:solidFill>
                  <a:schemeClr val="bg1"/>
                </a:solidFill>
                <a:effectLst/>
                <a:latin typeface="DIN Next LT Pro Medium" panose="020B0503020203050203" pitchFamily="34" charset="77"/>
              </a:rPr>
              <a:t> in der Antike und im Neuen Testament</a:t>
            </a:r>
          </a:p>
        </p:txBody>
      </p:sp>
      <p:pic>
        <p:nvPicPr>
          <p:cNvPr id="7" name="Inhaltsplatzhalter 6" descr="Ein Bild, das Muster, Quadrat, Symmetrie, Pixel enthält.&#10;&#10;Automatisch generierte Beschreibung">
            <a:extLst>
              <a:ext uri="{FF2B5EF4-FFF2-40B4-BE49-F238E27FC236}">
                <a16:creationId xmlns:a16="http://schemas.microsoft.com/office/drawing/2014/main" id="{76D13789-B4E2-3910-D01B-8A4082338D2E}"/>
              </a:ext>
            </a:extLst>
          </p:cNvPr>
          <p:cNvPicPr>
            <a:picLocks noGrp="1" noChangeAspect="1"/>
          </p:cNvPicPr>
          <p:nvPr>
            <p:ph sz="half" idx="2"/>
          </p:nvPr>
        </p:nvPicPr>
        <p:blipFill>
          <a:blip r:embed="rId2">
            <a:clrChange>
              <a:clrFrom>
                <a:srgbClr val="FFFFFF"/>
              </a:clrFrom>
              <a:clrTo>
                <a:srgbClr val="FFFFFF">
                  <a:alpha val="0"/>
                </a:srgbClr>
              </a:clrTo>
            </a:clrChange>
            <a:duotone>
              <a:schemeClr val="bg2">
                <a:shade val="45000"/>
                <a:satMod val="135000"/>
              </a:schemeClr>
              <a:prstClr val="white"/>
            </a:duotone>
          </a:blip>
          <a:stretch>
            <a:fillRect/>
          </a:stretch>
        </p:blipFill>
        <p:spPr>
          <a:xfrm>
            <a:off x="7270229" y="1825625"/>
            <a:ext cx="3668439" cy="3668439"/>
          </a:xfrm>
        </p:spPr>
      </p:pic>
    </p:spTree>
    <p:extLst>
      <p:ext uri="{BB962C8B-B14F-4D97-AF65-F5344CB8AC3E}">
        <p14:creationId xmlns:p14="http://schemas.microsoft.com/office/powerpoint/2010/main" val="1599567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52C3E03-1C5A-0580-C9E0-B9F896D5C79C}"/>
              </a:ext>
            </a:extLst>
          </p:cNvPr>
          <p:cNvPicPr>
            <a:picLocks noChangeAspect="1"/>
          </p:cNvPicPr>
          <p:nvPr/>
        </p:nvPicPr>
        <p:blipFill>
          <a:blip r:embed="rId2"/>
          <a:stretch>
            <a:fillRect/>
          </a:stretch>
        </p:blipFill>
        <p:spPr>
          <a:xfrm>
            <a:off x="-122795" y="-427258"/>
            <a:ext cx="8128000" cy="8128000"/>
          </a:xfrm>
          <a:prstGeom prst="rect">
            <a:avLst/>
          </a:prstGeom>
        </p:spPr>
      </p:pic>
      <p:pic>
        <p:nvPicPr>
          <p:cNvPr id="5" name="Grafik 4">
            <a:extLst>
              <a:ext uri="{FF2B5EF4-FFF2-40B4-BE49-F238E27FC236}">
                <a16:creationId xmlns:a16="http://schemas.microsoft.com/office/drawing/2014/main" id="{29BED077-7B76-9BE7-5E3D-4419195259E8}"/>
              </a:ext>
            </a:extLst>
          </p:cNvPr>
          <p:cNvPicPr>
            <a:picLocks noChangeAspect="1"/>
          </p:cNvPicPr>
          <p:nvPr/>
        </p:nvPicPr>
        <p:blipFill>
          <a:blip r:embed="rId3"/>
          <a:stretch>
            <a:fillRect/>
          </a:stretch>
        </p:blipFill>
        <p:spPr>
          <a:xfrm>
            <a:off x="4063200" y="-427258"/>
            <a:ext cx="8128800" cy="8128800"/>
          </a:xfrm>
          <a:prstGeom prst="rect">
            <a:avLst/>
          </a:prstGeom>
        </p:spPr>
      </p:pic>
    </p:spTree>
    <p:extLst>
      <p:ext uri="{BB962C8B-B14F-4D97-AF65-F5344CB8AC3E}">
        <p14:creationId xmlns:p14="http://schemas.microsoft.com/office/powerpoint/2010/main" val="2870595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577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FFA027-3371-0BF4-C243-8A9080FFB1EB}"/>
              </a:ext>
            </a:extLst>
          </p:cNvPr>
          <p:cNvSpPr>
            <a:spLocks noGrp="1"/>
          </p:cNvSpPr>
          <p:nvPr>
            <p:ph type="title"/>
          </p:nvPr>
        </p:nvSpPr>
        <p:spPr>
          <a:xfrm>
            <a:off x="689065" y="818440"/>
            <a:ext cx="10813869" cy="1136094"/>
          </a:xfrm>
        </p:spPr>
        <p:txBody>
          <a:bodyPr/>
          <a:lstStyle/>
          <a:p>
            <a:r>
              <a:rPr lang="de-DE" cap="none" dirty="0">
                <a:solidFill>
                  <a:schemeClr val="bg1"/>
                </a:solidFill>
              </a:rPr>
              <a:t>Carl R. Trueman</a:t>
            </a:r>
          </a:p>
        </p:txBody>
      </p:sp>
      <p:sp>
        <p:nvSpPr>
          <p:cNvPr id="3" name="Inhaltsplatzhalter 2">
            <a:extLst>
              <a:ext uri="{FF2B5EF4-FFF2-40B4-BE49-F238E27FC236}">
                <a16:creationId xmlns:a16="http://schemas.microsoft.com/office/drawing/2014/main" id="{F86BAD74-F6E6-5BC7-6D25-16D6ED04A394}"/>
              </a:ext>
            </a:extLst>
          </p:cNvPr>
          <p:cNvSpPr>
            <a:spLocks noGrp="1"/>
          </p:cNvSpPr>
          <p:nvPr>
            <p:ph idx="1"/>
          </p:nvPr>
        </p:nvSpPr>
        <p:spPr/>
        <p:txBody>
          <a:bodyPr anchor="ctr"/>
          <a:lstStyle/>
          <a:p>
            <a:pPr marL="0" indent="0" algn="ctr">
              <a:lnSpc>
                <a:spcPct val="125000"/>
              </a:lnSpc>
              <a:buNone/>
            </a:pPr>
            <a:r>
              <a:rPr lang="de-DE" b="1" dirty="0">
                <a:solidFill>
                  <a:schemeClr val="bg1"/>
                </a:solidFill>
              </a:rPr>
              <a:t>„Der moderne ethische Diskurs ist konfus, weil es keinen starken, gemeinschaftlichen Konsens mehr über die eigentlichen Ziele menschlicher Existenz gibt.“</a:t>
            </a:r>
            <a:endParaRPr lang="de-DE" dirty="0">
              <a:solidFill>
                <a:schemeClr val="bg1"/>
              </a:solidFill>
            </a:endParaRPr>
          </a:p>
          <a:p>
            <a:pPr marL="0" indent="0" algn="ctr">
              <a:buNone/>
            </a:pPr>
            <a:endParaRPr lang="de-DE" dirty="0">
              <a:solidFill>
                <a:schemeClr val="bg1"/>
              </a:solidFill>
            </a:endParaRPr>
          </a:p>
          <a:p>
            <a:pPr marL="0" indent="0" algn="ctr">
              <a:buNone/>
            </a:pPr>
            <a:r>
              <a:rPr lang="de-DE" sz="2000" i="1" dirty="0">
                <a:solidFill>
                  <a:schemeClr val="bg1"/>
                </a:solidFill>
              </a:rPr>
              <a:t>Der Siegeszug des modernen Selbst, Seite 96.</a:t>
            </a:r>
          </a:p>
        </p:txBody>
      </p:sp>
    </p:spTree>
    <p:extLst>
      <p:ext uri="{BB962C8B-B14F-4D97-AF65-F5344CB8AC3E}">
        <p14:creationId xmlns:p14="http://schemas.microsoft.com/office/powerpoint/2010/main" val="1660479962"/>
      </p:ext>
    </p:extLst>
  </p:cSld>
  <p:clrMapOvr>
    <a:masterClrMapping/>
  </p:clrMapOvr>
</p:sld>
</file>

<file path=ppt/theme/theme1.xml><?xml version="1.0" encoding="utf-8"?>
<a:theme xmlns:a="http://schemas.openxmlformats.org/drawingml/2006/main" name="Office Theme">
  <a:themeElements>
    <a:clrScheme name="Global Youth Culture 1">
      <a:dk1>
        <a:srgbClr val="4B4D4D"/>
      </a:dk1>
      <a:lt1>
        <a:srgbClr val="FFFFFF"/>
      </a:lt1>
      <a:dk2>
        <a:srgbClr val="80151D"/>
      </a:dk2>
      <a:lt2>
        <a:srgbClr val="0E5778"/>
      </a:lt2>
      <a:accent1>
        <a:srgbClr val="F8AC30"/>
      </a:accent1>
      <a:accent2>
        <a:srgbClr val="6DCACC"/>
      </a:accent2>
      <a:accent3>
        <a:srgbClr val="D1EBF3"/>
      </a:accent3>
      <a:accent4>
        <a:srgbClr val="E05F39"/>
      </a:accent4>
      <a:accent5>
        <a:srgbClr val="B05A29"/>
      </a:accent5>
      <a:accent6>
        <a:srgbClr val="FDE0B9"/>
      </a:accent6>
      <a:hlink>
        <a:srgbClr val="DF5F39"/>
      </a:hlink>
      <a:folHlink>
        <a:srgbClr val="D2ECF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2735</Words>
  <Application>Microsoft Macintosh PowerPoint</Application>
  <PresentationFormat>Breitbild</PresentationFormat>
  <Paragraphs>309</Paragraphs>
  <Slides>70</Slides>
  <Notes>25</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70</vt:i4>
      </vt:variant>
    </vt:vector>
  </HeadingPairs>
  <TitlesOfParts>
    <vt:vector size="80" baseType="lpstr">
      <vt:lpstr>Arial</vt:lpstr>
      <vt:lpstr>Bahnschrift</vt:lpstr>
      <vt:lpstr>Bahnschrift SemiBold</vt:lpstr>
      <vt:lpstr>Calibri</vt:lpstr>
      <vt:lpstr>DIN Next LT Pro</vt:lpstr>
      <vt:lpstr>DIN Next LT Pro Bold</vt:lpstr>
      <vt:lpstr>DIN Next LT Pro Italic</vt:lpstr>
      <vt:lpstr>DIN Next LT Pro Medium</vt:lpstr>
      <vt:lpstr>DIN Next LT Pro Medium Cond</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Carl R. Trueman</vt:lpstr>
      <vt:lpstr>PowerPoint-Präsentation</vt:lpstr>
      <vt:lpstr>PowerPoint-Präsentation</vt:lpstr>
      <vt:lpstr>Frage #1: Hat die Welt bereits einen Sinn oder müssen wir ihr erst einen geben?</vt:lpstr>
      <vt:lpstr>PowerPoint-Präsentation</vt:lpstr>
      <vt:lpstr>Psalm 139</vt:lpstr>
      <vt:lpstr>1. Korinther 6</vt:lpstr>
      <vt:lpstr>Carl R. Trueman</vt:lpstr>
      <vt:lpstr>Carl R. Trueman</vt:lpstr>
      <vt:lpstr>Carl R. Trueman</vt:lpstr>
      <vt:lpstr>Prägende Philosophen: Nietzsche Darwin</vt:lpstr>
      <vt:lpstr>PowerPoint-Präsentation</vt:lpstr>
      <vt:lpstr>Frage #2: Ist der Mensch von Natur aus gut oder schlecht?</vt:lpstr>
      <vt:lpstr>PowerPoint-Präsentation</vt:lpstr>
      <vt:lpstr>Sprüche 28,26</vt:lpstr>
      <vt:lpstr>Jeremia 17</vt:lpstr>
      <vt:lpstr>Galater 5</vt:lpstr>
      <vt:lpstr>Epheser 4</vt:lpstr>
      <vt:lpstr>Römer 8</vt:lpstr>
      <vt:lpstr>Carl R. Trueman</vt:lpstr>
      <vt:lpstr>Carl R. Trueman</vt:lpstr>
      <vt:lpstr>Prägende Philosophen: Rousseau</vt:lpstr>
      <vt:lpstr>PowerPoint-Präsentation</vt:lpstr>
      <vt:lpstr>PowerPoint-Präsentation</vt:lpstr>
      <vt:lpstr>Frage #3: Worin liegt des Menschen Glück?</vt:lpstr>
      <vt:lpstr>PowerPoint-Präsentation</vt:lpstr>
      <vt:lpstr>Carl R. Trueman</vt:lpstr>
      <vt:lpstr>Carl R. Trueman</vt:lpstr>
      <vt:lpstr>Siegmund Freud</vt:lpstr>
      <vt:lpstr>Carl R. Trueman</vt:lpstr>
      <vt:lpstr>Römer 8,18</vt:lpstr>
      <vt:lpstr>Lukas 9</vt:lpstr>
      <vt:lpstr>Philipper 1</vt:lpstr>
      <vt:lpstr>PowerPoint-Präsentation</vt:lpstr>
      <vt:lpstr>Prägende Philosophen: Freud Reich </vt:lpstr>
      <vt:lpstr>PowerPoint-Präsentation</vt:lpstr>
      <vt:lpstr>PowerPoint-Präsentation</vt:lpstr>
      <vt:lpstr>Frage #4: Worin liegt des Menschen Hoffnung?</vt:lpstr>
      <vt:lpstr>PowerPoint-Präsentation</vt:lpstr>
      <vt:lpstr>Römer 6</vt:lpstr>
      <vt:lpstr>Römer 5,17</vt:lpstr>
      <vt:lpstr>Römer 12,2</vt:lpstr>
      <vt:lpstr>Carl R. Trueman</vt:lpstr>
      <vt:lpstr>Carl R. Trueman</vt:lpstr>
      <vt:lpstr>Carl R. Trueman</vt:lpstr>
      <vt:lpstr>Prägende Philosophen: „Neue Linke“ Frankfurter Schule Moderner Feminismus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1. Korinther 6</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Savannah Garzon</dc:creator>
  <cp:lastModifiedBy>Matthias Rohde</cp:lastModifiedBy>
  <cp:revision>72</cp:revision>
  <dcterms:created xsi:type="dcterms:W3CDTF">2020-06-18T14:45:58Z</dcterms:created>
  <dcterms:modified xsi:type="dcterms:W3CDTF">2024-06-13T09:42:36Z</dcterms:modified>
</cp:coreProperties>
</file>